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</p:sldIdLst>
  <p:sldSz cx="18288000" cy="10287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lear Sans" panose="020B0604020202020204" charset="0"/>
      <p:regular r:id="rId52"/>
    </p:embeddedFont>
    <p:embeddedFont>
      <p:font typeface="Clear Sans Italics" panose="020B0604020202020204" charset="0"/>
      <p:regular r:id="rId53"/>
    </p:embeddedFont>
    <p:embeddedFont>
      <p:font typeface="Clear Sans Medium" panose="020B0604020202020204" charset="0"/>
      <p:regular r:id="rId54"/>
    </p:embeddedFont>
    <p:embeddedFont>
      <p:font typeface="Fira Sans Bold" panose="020B0604020202020204" charset="0"/>
      <p:regular r:id="rId55"/>
    </p:embeddedFont>
    <p:embeddedFont>
      <p:font typeface="Fira Sans Bold Italics" panose="020B0604020202020204" charset="0"/>
      <p:regular r:id="rId56"/>
    </p:embeddedFont>
    <p:embeddedFont>
      <p:font typeface="Fira Sans Ultra-Bold" panose="020B0604020202020204" charset="0"/>
      <p:regular r:id="rId57"/>
    </p:embeddedFont>
    <p:embeddedFont>
      <p:font typeface="Open Sans" panose="020B0606030504020204" pitchFamily="34" charset="0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4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5058666" y="2523660"/>
            <a:ext cx="3753274" cy="3443628"/>
          </a:xfrm>
          <a:custGeom>
            <a:avLst/>
            <a:gdLst/>
            <a:ahLst/>
            <a:cxnLst/>
            <a:rect l="l" t="t" r="r" b="b"/>
            <a:pathLst>
              <a:path w="3753274" h="3443628">
                <a:moveTo>
                  <a:pt x="0" y="0"/>
                </a:moveTo>
                <a:lnTo>
                  <a:pt x="3753274" y="0"/>
                </a:lnTo>
                <a:lnTo>
                  <a:pt x="3753274" y="3443628"/>
                </a:lnTo>
                <a:lnTo>
                  <a:pt x="0" y="3443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34188" y="794979"/>
            <a:ext cx="16419623" cy="8697043"/>
            <a:chOff x="0" y="0"/>
            <a:chExt cx="63915348" cy="338542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5348" cy="33854281"/>
            </a:xfrm>
            <a:custGeom>
              <a:avLst/>
              <a:gdLst/>
              <a:ahLst/>
              <a:cxnLst/>
              <a:rect l="l" t="t" r="r" b="b"/>
              <a:pathLst>
                <a:path w="63915348" h="33854281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 rot="1713587">
            <a:off x="14568945" y="80742"/>
            <a:ext cx="1569750" cy="1428473"/>
          </a:xfrm>
          <a:custGeom>
            <a:avLst/>
            <a:gdLst/>
            <a:ahLst/>
            <a:cxnLst/>
            <a:rect l="l" t="t" r="r" b="b"/>
            <a:pathLst>
              <a:path w="1569750" h="1428473">
                <a:moveTo>
                  <a:pt x="0" y="0"/>
                </a:moveTo>
                <a:lnTo>
                  <a:pt x="1569750" y="0"/>
                </a:lnTo>
                <a:lnTo>
                  <a:pt x="1569750" y="1428473"/>
                </a:lnTo>
                <a:lnTo>
                  <a:pt x="0" y="1428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78310">
            <a:off x="12014704" y="7015656"/>
            <a:ext cx="5448196" cy="5019151"/>
          </a:xfrm>
          <a:custGeom>
            <a:avLst/>
            <a:gdLst/>
            <a:ahLst/>
            <a:cxnLst/>
            <a:rect l="l" t="t" r="r" b="b"/>
            <a:pathLst>
              <a:path w="5448196" h="5019151">
                <a:moveTo>
                  <a:pt x="0" y="0"/>
                </a:moveTo>
                <a:lnTo>
                  <a:pt x="5448196" y="0"/>
                </a:lnTo>
                <a:lnTo>
                  <a:pt x="5448196" y="5019151"/>
                </a:lnTo>
                <a:lnTo>
                  <a:pt x="0" y="5019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90757" y="1363741"/>
            <a:ext cx="11853161" cy="4981972"/>
            <a:chOff x="0" y="0"/>
            <a:chExt cx="15804215" cy="6642629"/>
          </a:xfrm>
        </p:grpSpPr>
        <p:sp>
          <p:nvSpPr>
            <p:cNvPr id="8" name="TextBox 8"/>
            <p:cNvSpPr txBox="1"/>
            <p:nvPr/>
          </p:nvSpPr>
          <p:spPr>
            <a:xfrm>
              <a:off x="0" y="1126514"/>
              <a:ext cx="15804215" cy="5516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87"/>
                </a:lnSpc>
              </a:pPr>
              <a:r>
                <a:rPr lang="en-US" sz="9072">
                  <a:solidFill>
                    <a:srgbClr val="38B6FF"/>
                  </a:solidFill>
                  <a:latin typeface="Fira Sans Ultra-Bold"/>
                </a:rPr>
                <a:t>Конструктор экзаменационных билетов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2041597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spc="228">
                  <a:solidFill>
                    <a:srgbClr val="FFFFFF"/>
                  </a:solidFill>
                  <a:latin typeface="Clear Sans"/>
                </a:rPr>
                <a:t>КУРСОВАЯ РАБОТА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90757" y="8124713"/>
            <a:ext cx="9207434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Clear Sans"/>
              </a:rPr>
              <a:t>Студент группы 310901 Усов Алексей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Clear Sans"/>
              </a:rPr>
              <a:t>Руководитель: Кабариха В.А.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0145" y="1028700"/>
            <a:ext cx="7174726" cy="8229600"/>
            <a:chOff x="0" y="0"/>
            <a:chExt cx="27928479" cy="32034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928478" cy="32034702"/>
            </a:xfrm>
            <a:custGeom>
              <a:avLst/>
              <a:gdLst/>
              <a:ahLst/>
              <a:cxnLst/>
              <a:rect l="l" t="t" r="r" b="b"/>
              <a:pathLst>
                <a:path w="27928478" h="32034702">
                  <a:moveTo>
                    <a:pt x="27804018" y="59690"/>
                  </a:moveTo>
                  <a:cubicBezTo>
                    <a:pt x="27839578" y="59690"/>
                    <a:pt x="27868789" y="88900"/>
                    <a:pt x="27868789" y="124460"/>
                  </a:cubicBezTo>
                  <a:lnTo>
                    <a:pt x="27868789" y="31910241"/>
                  </a:lnTo>
                  <a:cubicBezTo>
                    <a:pt x="27868789" y="31945802"/>
                    <a:pt x="27839578" y="31975013"/>
                    <a:pt x="27804018" y="31975013"/>
                  </a:cubicBezTo>
                  <a:lnTo>
                    <a:pt x="124460" y="31975013"/>
                  </a:lnTo>
                  <a:cubicBezTo>
                    <a:pt x="88900" y="31975013"/>
                    <a:pt x="59690" y="31945802"/>
                    <a:pt x="59690" y="3191024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804018" y="59690"/>
                  </a:lnTo>
                  <a:moveTo>
                    <a:pt x="2780401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910241"/>
                  </a:lnTo>
                  <a:cubicBezTo>
                    <a:pt x="0" y="31978823"/>
                    <a:pt x="55880" y="32034702"/>
                    <a:pt x="124460" y="32034702"/>
                  </a:cubicBezTo>
                  <a:lnTo>
                    <a:pt x="27804021" y="32034702"/>
                  </a:lnTo>
                  <a:cubicBezTo>
                    <a:pt x="27872599" y="32034702"/>
                    <a:pt x="27928478" y="31978823"/>
                    <a:pt x="27928478" y="31910241"/>
                  </a:cubicBezTo>
                  <a:lnTo>
                    <a:pt x="27928478" y="124460"/>
                  </a:lnTo>
                  <a:cubicBezTo>
                    <a:pt x="27928478" y="55880"/>
                    <a:pt x="27872599" y="0"/>
                    <a:pt x="27804018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713129" y="1028700"/>
            <a:ext cx="7174726" cy="8229600"/>
            <a:chOff x="0" y="0"/>
            <a:chExt cx="27928479" cy="320347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928478" cy="32034702"/>
            </a:xfrm>
            <a:custGeom>
              <a:avLst/>
              <a:gdLst/>
              <a:ahLst/>
              <a:cxnLst/>
              <a:rect l="l" t="t" r="r" b="b"/>
              <a:pathLst>
                <a:path w="27928478" h="32034702">
                  <a:moveTo>
                    <a:pt x="27804018" y="59690"/>
                  </a:moveTo>
                  <a:cubicBezTo>
                    <a:pt x="27839578" y="59690"/>
                    <a:pt x="27868789" y="88900"/>
                    <a:pt x="27868789" y="124460"/>
                  </a:cubicBezTo>
                  <a:lnTo>
                    <a:pt x="27868789" y="31910241"/>
                  </a:lnTo>
                  <a:cubicBezTo>
                    <a:pt x="27868789" y="31945802"/>
                    <a:pt x="27839578" y="31975013"/>
                    <a:pt x="27804018" y="31975013"/>
                  </a:cubicBezTo>
                  <a:lnTo>
                    <a:pt x="124460" y="31975013"/>
                  </a:lnTo>
                  <a:cubicBezTo>
                    <a:pt x="88900" y="31975013"/>
                    <a:pt x="59690" y="31945802"/>
                    <a:pt x="59690" y="3191024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804018" y="59690"/>
                  </a:lnTo>
                  <a:moveTo>
                    <a:pt x="2780401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910241"/>
                  </a:lnTo>
                  <a:cubicBezTo>
                    <a:pt x="0" y="31978823"/>
                    <a:pt x="55880" y="32034702"/>
                    <a:pt x="124460" y="32034702"/>
                  </a:cubicBezTo>
                  <a:lnTo>
                    <a:pt x="27804021" y="32034702"/>
                  </a:lnTo>
                  <a:cubicBezTo>
                    <a:pt x="27872599" y="32034702"/>
                    <a:pt x="27928478" y="31978823"/>
                    <a:pt x="27928478" y="31910241"/>
                  </a:cubicBezTo>
                  <a:lnTo>
                    <a:pt x="27928478" y="124460"/>
                  </a:lnTo>
                  <a:cubicBezTo>
                    <a:pt x="27928478" y="55880"/>
                    <a:pt x="27872599" y="0"/>
                    <a:pt x="27804018" y="0"/>
                  </a:cubicBezTo>
                  <a:close/>
                </a:path>
              </a:pathLst>
            </a:custGeom>
            <a:solidFill>
              <a:srgbClr val="838383">
                <a:alpha val="49804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 rot="4930990">
            <a:off x="331140" y="8100056"/>
            <a:ext cx="2138011" cy="1985678"/>
          </a:xfrm>
          <a:custGeom>
            <a:avLst/>
            <a:gdLst/>
            <a:ahLst/>
            <a:cxnLst/>
            <a:rect l="l" t="t" r="r" b="b"/>
            <a:pathLst>
              <a:path w="2138011" h="1985678">
                <a:moveTo>
                  <a:pt x="0" y="0"/>
                </a:moveTo>
                <a:lnTo>
                  <a:pt x="2138011" y="0"/>
                </a:lnTo>
                <a:lnTo>
                  <a:pt x="2138011" y="1985678"/>
                </a:lnTo>
                <a:lnTo>
                  <a:pt x="0" y="1985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362718">
            <a:off x="8200888" y="-150177"/>
            <a:ext cx="1556330" cy="1812321"/>
          </a:xfrm>
          <a:custGeom>
            <a:avLst/>
            <a:gdLst/>
            <a:ahLst/>
            <a:cxnLst/>
            <a:rect l="l" t="t" r="r" b="b"/>
            <a:pathLst>
              <a:path w="1556330" h="1812321">
                <a:moveTo>
                  <a:pt x="0" y="0"/>
                </a:moveTo>
                <a:lnTo>
                  <a:pt x="1556330" y="0"/>
                </a:lnTo>
                <a:lnTo>
                  <a:pt x="1556330" y="1812321"/>
                </a:lnTo>
                <a:lnTo>
                  <a:pt x="0" y="1812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438956" y="3623899"/>
            <a:ext cx="2232521" cy="1900434"/>
          </a:xfrm>
          <a:custGeom>
            <a:avLst/>
            <a:gdLst/>
            <a:ahLst/>
            <a:cxnLst/>
            <a:rect l="l" t="t" r="r" b="b"/>
            <a:pathLst>
              <a:path w="2232521" h="1900434">
                <a:moveTo>
                  <a:pt x="0" y="0"/>
                </a:moveTo>
                <a:lnTo>
                  <a:pt x="2232522" y="0"/>
                </a:lnTo>
                <a:lnTo>
                  <a:pt x="2232522" y="1900433"/>
                </a:lnTo>
                <a:lnTo>
                  <a:pt x="0" y="1900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49044" y="1890909"/>
            <a:ext cx="6276929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200">
                <a:solidFill>
                  <a:srgbClr val="FFFFFF"/>
                </a:solidFill>
                <a:latin typeface="Fira Sans Ultra-Bold"/>
              </a:rPr>
              <a:t>Плюсы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49044" y="4497916"/>
            <a:ext cx="6276929" cy="375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l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lear Sans"/>
              </a:rPr>
              <a:t>Интеграция со своими сервисами</a:t>
            </a:r>
          </a:p>
          <a:p>
            <a:pPr marL="539750" lvl="1" indent="-269875" algn="l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lear Sans"/>
              </a:rPr>
              <a:t>Доступность</a:t>
            </a:r>
          </a:p>
          <a:p>
            <a:pPr marL="539749" lvl="1" indent="-269875" algn="l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lear Sans"/>
              </a:rPr>
              <a:t>Простота создания опросников, тестов с возможностью сбора статистики ответов и выставления оценки</a:t>
            </a:r>
          </a:p>
          <a:p>
            <a:pPr marL="539750" lvl="1" indent="-269875" algn="l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lear Sans"/>
              </a:rPr>
              <a:t>Большое количество заранее созданных шаблонов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62027" y="1890909"/>
            <a:ext cx="6276929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200">
                <a:solidFill>
                  <a:srgbClr val="FFFFFF"/>
                </a:solidFill>
                <a:latin typeface="Fira Sans Ultra-Bold"/>
              </a:rPr>
              <a:t>Минусы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2027" y="4497916"/>
            <a:ext cx="6276929" cy="236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l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lear Sans"/>
              </a:rPr>
              <a:t>Ограниченность в количестве типов вопросов</a:t>
            </a:r>
          </a:p>
          <a:p>
            <a:pPr marL="539750" lvl="1" indent="-269875" algn="l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lear Sans"/>
              </a:rPr>
              <a:t>Ограничение на количество сохраняемых прохождений (при отсутствии подписки на сервис)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10547" y="1872723"/>
            <a:ext cx="6629597" cy="6541553"/>
            <a:chOff x="0" y="0"/>
            <a:chExt cx="25806498" cy="25463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06498" cy="25463779"/>
            </a:xfrm>
            <a:custGeom>
              <a:avLst/>
              <a:gdLst/>
              <a:ahLst/>
              <a:cxnLst/>
              <a:rect l="l" t="t" r="r" b="b"/>
              <a:pathLst>
                <a:path w="25806498" h="25463779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874746" y="2192901"/>
            <a:ext cx="5901198" cy="590119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32374" r="-32374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2465065">
            <a:off x="16247530" y="7302882"/>
            <a:ext cx="1056828" cy="1833975"/>
          </a:xfrm>
          <a:custGeom>
            <a:avLst/>
            <a:gdLst/>
            <a:ahLst/>
            <a:cxnLst/>
            <a:rect l="l" t="t" r="r" b="b"/>
            <a:pathLst>
              <a:path w="1056828" h="1833975">
                <a:moveTo>
                  <a:pt x="0" y="0"/>
                </a:moveTo>
                <a:lnTo>
                  <a:pt x="1056829" y="0"/>
                </a:lnTo>
                <a:lnTo>
                  <a:pt x="1056829" y="1833975"/>
                </a:lnTo>
                <a:lnTo>
                  <a:pt x="0" y="1833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397849">
            <a:off x="10019893" y="1576371"/>
            <a:ext cx="1709706" cy="1568656"/>
          </a:xfrm>
          <a:custGeom>
            <a:avLst/>
            <a:gdLst/>
            <a:ahLst/>
            <a:cxnLst/>
            <a:rect l="l" t="t" r="r" b="b"/>
            <a:pathLst>
              <a:path w="1709706" h="156865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480072" y="3274530"/>
            <a:ext cx="7138441" cy="2527357"/>
            <a:chOff x="0" y="0"/>
            <a:chExt cx="9517921" cy="3369810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9517921" cy="1206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Ultra-Bold"/>
                </a:rPr>
                <a:t>Онлайн Test Pad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725073"/>
              <a:ext cx="9517921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ЛИДЕР В СОЗДАНИИ ТЕСТОВ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0145" y="1028700"/>
            <a:ext cx="7174726" cy="8229600"/>
            <a:chOff x="0" y="0"/>
            <a:chExt cx="27928479" cy="32034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928478" cy="32034702"/>
            </a:xfrm>
            <a:custGeom>
              <a:avLst/>
              <a:gdLst/>
              <a:ahLst/>
              <a:cxnLst/>
              <a:rect l="l" t="t" r="r" b="b"/>
              <a:pathLst>
                <a:path w="27928478" h="32034702">
                  <a:moveTo>
                    <a:pt x="27804018" y="59690"/>
                  </a:moveTo>
                  <a:cubicBezTo>
                    <a:pt x="27839578" y="59690"/>
                    <a:pt x="27868789" y="88900"/>
                    <a:pt x="27868789" y="124460"/>
                  </a:cubicBezTo>
                  <a:lnTo>
                    <a:pt x="27868789" y="31910241"/>
                  </a:lnTo>
                  <a:cubicBezTo>
                    <a:pt x="27868789" y="31945802"/>
                    <a:pt x="27839578" y="31975013"/>
                    <a:pt x="27804018" y="31975013"/>
                  </a:cubicBezTo>
                  <a:lnTo>
                    <a:pt x="124460" y="31975013"/>
                  </a:lnTo>
                  <a:cubicBezTo>
                    <a:pt x="88900" y="31975013"/>
                    <a:pt x="59690" y="31945802"/>
                    <a:pt x="59690" y="3191024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804018" y="59690"/>
                  </a:lnTo>
                  <a:moveTo>
                    <a:pt x="2780401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910241"/>
                  </a:lnTo>
                  <a:cubicBezTo>
                    <a:pt x="0" y="31978823"/>
                    <a:pt x="55880" y="32034702"/>
                    <a:pt x="124460" y="32034702"/>
                  </a:cubicBezTo>
                  <a:lnTo>
                    <a:pt x="27804021" y="32034702"/>
                  </a:lnTo>
                  <a:cubicBezTo>
                    <a:pt x="27872599" y="32034702"/>
                    <a:pt x="27928478" y="31978823"/>
                    <a:pt x="27928478" y="31910241"/>
                  </a:cubicBezTo>
                  <a:lnTo>
                    <a:pt x="27928478" y="124460"/>
                  </a:lnTo>
                  <a:cubicBezTo>
                    <a:pt x="27928478" y="55880"/>
                    <a:pt x="27872599" y="0"/>
                    <a:pt x="27804018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713129" y="1028700"/>
            <a:ext cx="7174726" cy="8229600"/>
            <a:chOff x="0" y="0"/>
            <a:chExt cx="27928479" cy="320347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928478" cy="32034702"/>
            </a:xfrm>
            <a:custGeom>
              <a:avLst/>
              <a:gdLst/>
              <a:ahLst/>
              <a:cxnLst/>
              <a:rect l="l" t="t" r="r" b="b"/>
              <a:pathLst>
                <a:path w="27928478" h="32034702">
                  <a:moveTo>
                    <a:pt x="27804018" y="59690"/>
                  </a:moveTo>
                  <a:cubicBezTo>
                    <a:pt x="27839578" y="59690"/>
                    <a:pt x="27868789" y="88900"/>
                    <a:pt x="27868789" y="124460"/>
                  </a:cubicBezTo>
                  <a:lnTo>
                    <a:pt x="27868789" y="31910241"/>
                  </a:lnTo>
                  <a:cubicBezTo>
                    <a:pt x="27868789" y="31945802"/>
                    <a:pt x="27839578" y="31975013"/>
                    <a:pt x="27804018" y="31975013"/>
                  </a:cubicBezTo>
                  <a:lnTo>
                    <a:pt x="124460" y="31975013"/>
                  </a:lnTo>
                  <a:cubicBezTo>
                    <a:pt x="88900" y="31975013"/>
                    <a:pt x="59690" y="31945802"/>
                    <a:pt x="59690" y="3191024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804018" y="59690"/>
                  </a:lnTo>
                  <a:moveTo>
                    <a:pt x="2780401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910241"/>
                  </a:lnTo>
                  <a:cubicBezTo>
                    <a:pt x="0" y="31978823"/>
                    <a:pt x="55880" y="32034702"/>
                    <a:pt x="124460" y="32034702"/>
                  </a:cubicBezTo>
                  <a:lnTo>
                    <a:pt x="27804021" y="32034702"/>
                  </a:lnTo>
                  <a:cubicBezTo>
                    <a:pt x="27872599" y="32034702"/>
                    <a:pt x="27928478" y="31978823"/>
                    <a:pt x="27928478" y="31910241"/>
                  </a:cubicBezTo>
                  <a:lnTo>
                    <a:pt x="27928478" y="124460"/>
                  </a:lnTo>
                  <a:cubicBezTo>
                    <a:pt x="27928478" y="55880"/>
                    <a:pt x="27872599" y="0"/>
                    <a:pt x="27804018" y="0"/>
                  </a:cubicBezTo>
                  <a:close/>
                </a:path>
              </a:pathLst>
            </a:custGeom>
            <a:solidFill>
              <a:srgbClr val="838383">
                <a:alpha val="49804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 rot="4930990">
            <a:off x="331140" y="8100056"/>
            <a:ext cx="2138011" cy="1985678"/>
          </a:xfrm>
          <a:custGeom>
            <a:avLst/>
            <a:gdLst/>
            <a:ahLst/>
            <a:cxnLst/>
            <a:rect l="l" t="t" r="r" b="b"/>
            <a:pathLst>
              <a:path w="2138011" h="1985678">
                <a:moveTo>
                  <a:pt x="0" y="0"/>
                </a:moveTo>
                <a:lnTo>
                  <a:pt x="2138011" y="0"/>
                </a:lnTo>
                <a:lnTo>
                  <a:pt x="2138011" y="1985678"/>
                </a:lnTo>
                <a:lnTo>
                  <a:pt x="0" y="1985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362718">
            <a:off x="8200888" y="-150177"/>
            <a:ext cx="1556330" cy="1812321"/>
          </a:xfrm>
          <a:custGeom>
            <a:avLst/>
            <a:gdLst/>
            <a:ahLst/>
            <a:cxnLst/>
            <a:rect l="l" t="t" r="r" b="b"/>
            <a:pathLst>
              <a:path w="1556330" h="1812321">
                <a:moveTo>
                  <a:pt x="0" y="0"/>
                </a:moveTo>
                <a:lnTo>
                  <a:pt x="1556330" y="0"/>
                </a:lnTo>
                <a:lnTo>
                  <a:pt x="1556330" y="1812321"/>
                </a:lnTo>
                <a:lnTo>
                  <a:pt x="0" y="1812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438956" y="3623899"/>
            <a:ext cx="2232521" cy="1900434"/>
          </a:xfrm>
          <a:custGeom>
            <a:avLst/>
            <a:gdLst/>
            <a:ahLst/>
            <a:cxnLst/>
            <a:rect l="l" t="t" r="r" b="b"/>
            <a:pathLst>
              <a:path w="2232521" h="1900434">
                <a:moveTo>
                  <a:pt x="0" y="0"/>
                </a:moveTo>
                <a:lnTo>
                  <a:pt x="2232522" y="0"/>
                </a:lnTo>
                <a:lnTo>
                  <a:pt x="2232522" y="1900433"/>
                </a:lnTo>
                <a:lnTo>
                  <a:pt x="0" y="1900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49044" y="1890909"/>
            <a:ext cx="6276929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200">
                <a:solidFill>
                  <a:srgbClr val="FFFFFF"/>
                </a:solidFill>
                <a:latin typeface="Fira Sans Ultra-Bold"/>
              </a:rPr>
              <a:t>Плюсы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49044" y="4497916"/>
            <a:ext cx="6276929" cy="376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l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lear Sans"/>
              </a:rPr>
              <a:t>Огромное количество разных интерактивных типов вопросов с использованием ползунков, перетаскивания и соединения блоков (всего 18 типов)</a:t>
            </a:r>
          </a:p>
          <a:p>
            <a:pPr marL="539749" lvl="1" indent="-269875" algn="l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lear Sans"/>
              </a:rPr>
              <a:t>Возможность создавать тесты, опросы, кроссворды, комплексные задания и диалоговые тренажеры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62027" y="1890909"/>
            <a:ext cx="6276929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200">
                <a:solidFill>
                  <a:srgbClr val="FFFFFF"/>
                </a:solidFill>
                <a:latin typeface="Fira Sans Ultra-Bold"/>
              </a:rPr>
              <a:t>Минусы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2027" y="4497916"/>
            <a:ext cx="6276929" cy="236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l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lear Sans"/>
              </a:rPr>
              <a:t>Не самый привлекательный интерфейс</a:t>
            </a:r>
          </a:p>
          <a:p>
            <a:pPr marL="539750" lvl="1" indent="-269875" algn="l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lear Sans"/>
              </a:rPr>
              <a:t>Для неопытного пользователя большое количество типов вопросов скорее минус, чем плюс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10547" y="1872723"/>
            <a:ext cx="6629597" cy="6541553"/>
            <a:chOff x="0" y="0"/>
            <a:chExt cx="25806498" cy="25463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06498" cy="25463779"/>
            </a:xfrm>
            <a:custGeom>
              <a:avLst/>
              <a:gdLst/>
              <a:ahLst/>
              <a:cxnLst/>
              <a:rect l="l" t="t" r="r" b="b"/>
              <a:pathLst>
                <a:path w="25806498" h="25463779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874746" y="2192901"/>
            <a:ext cx="5901198" cy="590119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33884" r="-33884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2465065">
            <a:off x="16247530" y="7302882"/>
            <a:ext cx="1056828" cy="1833975"/>
          </a:xfrm>
          <a:custGeom>
            <a:avLst/>
            <a:gdLst/>
            <a:ahLst/>
            <a:cxnLst/>
            <a:rect l="l" t="t" r="r" b="b"/>
            <a:pathLst>
              <a:path w="1056828" h="1833975">
                <a:moveTo>
                  <a:pt x="0" y="0"/>
                </a:moveTo>
                <a:lnTo>
                  <a:pt x="1056829" y="0"/>
                </a:lnTo>
                <a:lnTo>
                  <a:pt x="1056829" y="1833975"/>
                </a:lnTo>
                <a:lnTo>
                  <a:pt x="0" y="1833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397849">
            <a:off x="10019893" y="1576371"/>
            <a:ext cx="1709706" cy="1568656"/>
          </a:xfrm>
          <a:custGeom>
            <a:avLst/>
            <a:gdLst/>
            <a:ahLst/>
            <a:cxnLst/>
            <a:rect l="l" t="t" r="r" b="b"/>
            <a:pathLst>
              <a:path w="1709706" h="156865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480072" y="2564918"/>
            <a:ext cx="7138441" cy="3946582"/>
            <a:chOff x="0" y="0"/>
            <a:chExt cx="9517921" cy="5262110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9517921" cy="24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Ultra-Bold"/>
                </a:rPr>
                <a:t>Конструктор тестов. Ру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931573"/>
              <a:ext cx="9517921" cy="133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ПРОСТОЙ РАЗВЛЕКАТЕЛЬНЫЙ КОНСТРУКТОР ТЕСТОВ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8720" y="1028700"/>
            <a:ext cx="7174726" cy="8229600"/>
            <a:chOff x="0" y="0"/>
            <a:chExt cx="27928479" cy="32034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928478" cy="32034702"/>
            </a:xfrm>
            <a:custGeom>
              <a:avLst/>
              <a:gdLst/>
              <a:ahLst/>
              <a:cxnLst/>
              <a:rect l="l" t="t" r="r" b="b"/>
              <a:pathLst>
                <a:path w="27928478" h="32034702">
                  <a:moveTo>
                    <a:pt x="27804018" y="59690"/>
                  </a:moveTo>
                  <a:cubicBezTo>
                    <a:pt x="27839578" y="59690"/>
                    <a:pt x="27868789" y="88900"/>
                    <a:pt x="27868789" y="124460"/>
                  </a:cubicBezTo>
                  <a:lnTo>
                    <a:pt x="27868789" y="31910241"/>
                  </a:lnTo>
                  <a:cubicBezTo>
                    <a:pt x="27868789" y="31945802"/>
                    <a:pt x="27839578" y="31975013"/>
                    <a:pt x="27804018" y="31975013"/>
                  </a:cubicBezTo>
                  <a:lnTo>
                    <a:pt x="124460" y="31975013"/>
                  </a:lnTo>
                  <a:cubicBezTo>
                    <a:pt x="88900" y="31975013"/>
                    <a:pt x="59690" y="31945802"/>
                    <a:pt x="59690" y="3191024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804018" y="59690"/>
                  </a:lnTo>
                  <a:moveTo>
                    <a:pt x="2780401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910241"/>
                  </a:lnTo>
                  <a:cubicBezTo>
                    <a:pt x="0" y="31978823"/>
                    <a:pt x="55880" y="32034702"/>
                    <a:pt x="124460" y="32034702"/>
                  </a:cubicBezTo>
                  <a:lnTo>
                    <a:pt x="27804021" y="32034702"/>
                  </a:lnTo>
                  <a:cubicBezTo>
                    <a:pt x="27872599" y="32034702"/>
                    <a:pt x="27928478" y="31978823"/>
                    <a:pt x="27928478" y="31910241"/>
                  </a:cubicBezTo>
                  <a:lnTo>
                    <a:pt x="27928478" y="124460"/>
                  </a:lnTo>
                  <a:cubicBezTo>
                    <a:pt x="27928478" y="55880"/>
                    <a:pt x="27872599" y="0"/>
                    <a:pt x="27804018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713129" y="1028700"/>
            <a:ext cx="7174726" cy="8229600"/>
            <a:chOff x="0" y="0"/>
            <a:chExt cx="27928479" cy="320347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928478" cy="32034702"/>
            </a:xfrm>
            <a:custGeom>
              <a:avLst/>
              <a:gdLst/>
              <a:ahLst/>
              <a:cxnLst/>
              <a:rect l="l" t="t" r="r" b="b"/>
              <a:pathLst>
                <a:path w="27928478" h="32034702">
                  <a:moveTo>
                    <a:pt x="27804018" y="59690"/>
                  </a:moveTo>
                  <a:cubicBezTo>
                    <a:pt x="27839578" y="59690"/>
                    <a:pt x="27868789" y="88900"/>
                    <a:pt x="27868789" y="124460"/>
                  </a:cubicBezTo>
                  <a:lnTo>
                    <a:pt x="27868789" y="31910241"/>
                  </a:lnTo>
                  <a:cubicBezTo>
                    <a:pt x="27868789" y="31945802"/>
                    <a:pt x="27839578" y="31975013"/>
                    <a:pt x="27804018" y="31975013"/>
                  </a:cubicBezTo>
                  <a:lnTo>
                    <a:pt x="124460" y="31975013"/>
                  </a:lnTo>
                  <a:cubicBezTo>
                    <a:pt x="88900" y="31975013"/>
                    <a:pt x="59690" y="31945802"/>
                    <a:pt x="59690" y="3191024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804018" y="59690"/>
                  </a:lnTo>
                  <a:moveTo>
                    <a:pt x="2780401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910241"/>
                  </a:lnTo>
                  <a:cubicBezTo>
                    <a:pt x="0" y="31978823"/>
                    <a:pt x="55880" y="32034702"/>
                    <a:pt x="124460" y="32034702"/>
                  </a:cubicBezTo>
                  <a:lnTo>
                    <a:pt x="27804021" y="32034702"/>
                  </a:lnTo>
                  <a:cubicBezTo>
                    <a:pt x="27872599" y="32034702"/>
                    <a:pt x="27928478" y="31978823"/>
                    <a:pt x="27928478" y="31910241"/>
                  </a:cubicBezTo>
                  <a:lnTo>
                    <a:pt x="27928478" y="124460"/>
                  </a:lnTo>
                  <a:cubicBezTo>
                    <a:pt x="27928478" y="55880"/>
                    <a:pt x="27872599" y="0"/>
                    <a:pt x="27804018" y="0"/>
                  </a:cubicBezTo>
                  <a:close/>
                </a:path>
              </a:pathLst>
            </a:custGeom>
            <a:solidFill>
              <a:srgbClr val="838383">
                <a:alpha val="49804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 rot="4930990">
            <a:off x="331140" y="8100056"/>
            <a:ext cx="2138011" cy="1985678"/>
          </a:xfrm>
          <a:custGeom>
            <a:avLst/>
            <a:gdLst/>
            <a:ahLst/>
            <a:cxnLst/>
            <a:rect l="l" t="t" r="r" b="b"/>
            <a:pathLst>
              <a:path w="2138011" h="1985678">
                <a:moveTo>
                  <a:pt x="0" y="0"/>
                </a:moveTo>
                <a:lnTo>
                  <a:pt x="2138011" y="0"/>
                </a:lnTo>
                <a:lnTo>
                  <a:pt x="2138011" y="1985678"/>
                </a:lnTo>
                <a:lnTo>
                  <a:pt x="0" y="1985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362718">
            <a:off x="8200888" y="-150177"/>
            <a:ext cx="1556330" cy="1812321"/>
          </a:xfrm>
          <a:custGeom>
            <a:avLst/>
            <a:gdLst/>
            <a:ahLst/>
            <a:cxnLst/>
            <a:rect l="l" t="t" r="r" b="b"/>
            <a:pathLst>
              <a:path w="1556330" h="1812321">
                <a:moveTo>
                  <a:pt x="0" y="0"/>
                </a:moveTo>
                <a:lnTo>
                  <a:pt x="1556330" y="0"/>
                </a:lnTo>
                <a:lnTo>
                  <a:pt x="1556330" y="1812321"/>
                </a:lnTo>
                <a:lnTo>
                  <a:pt x="0" y="1812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438956" y="3623899"/>
            <a:ext cx="2232521" cy="1900434"/>
          </a:xfrm>
          <a:custGeom>
            <a:avLst/>
            <a:gdLst/>
            <a:ahLst/>
            <a:cxnLst/>
            <a:rect l="l" t="t" r="r" b="b"/>
            <a:pathLst>
              <a:path w="2232521" h="1900434">
                <a:moveTo>
                  <a:pt x="0" y="0"/>
                </a:moveTo>
                <a:lnTo>
                  <a:pt x="2232522" y="0"/>
                </a:lnTo>
                <a:lnTo>
                  <a:pt x="2232522" y="1900433"/>
                </a:lnTo>
                <a:lnTo>
                  <a:pt x="0" y="1900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49044" y="1890909"/>
            <a:ext cx="6276929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200">
                <a:solidFill>
                  <a:srgbClr val="FFFFFF"/>
                </a:solidFill>
                <a:latin typeface="Fira Sans Ultra-Bold"/>
              </a:rPr>
              <a:t>Плюсы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49044" y="4497916"/>
            <a:ext cx="6276929" cy="186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l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lear Sans"/>
              </a:rPr>
              <a:t>Простой, красивый и понятный интерфейс</a:t>
            </a:r>
          </a:p>
          <a:p>
            <a:pPr marL="539749" lvl="1" indent="-269875" algn="l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lear Sans"/>
              </a:rPr>
              <a:t>Возможность абсолютно бесплатного распространения своих тестов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62027" y="1890909"/>
            <a:ext cx="6276929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200">
                <a:solidFill>
                  <a:srgbClr val="FFFFFF"/>
                </a:solidFill>
                <a:latin typeface="Fira Sans Ultra-Bold"/>
              </a:rPr>
              <a:t>Минусы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2027" y="4497916"/>
            <a:ext cx="6276929" cy="234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l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lear Sans"/>
              </a:rPr>
              <a:t>Ограниченность в типах вопросов</a:t>
            </a:r>
          </a:p>
          <a:p>
            <a:pPr marL="539749" lvl="1" indent="-269875" algn="l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lear Sans"/>
              </a:rPr>
              <a:t>Больше подходит для развлекательной сферы</a:t>
            </a:r>
          </a:p>
          <a:p>
            <a:pPr marL="539750" lvl="1" indent="-269875" algn="l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lear Sans"/>
              </a:rPr>
              <a:t>Невозможность отслеживания и оценки результатов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0633" y="2890794"/>
            <a:ext cx="6658068" cy="6448513"/>
            <a:chOff x="0" y="0"/>
            <a:chExt cx="8877424" cy="8598017"/>
          </a:xfrm>
        </p:grpSpPr>
        <p:sp>
          <p:nvSpPr>
            <p:cNvPr id="3" name="TextBox 3"/>
            <p:cNvSpPr txBox="1"/>
            <p:nvPr/>
          </p:nvSpPr>
          <p:spPr>
            <a:xfrm>
              <a:off x="0" y="-1304925"/>
              <a:ext cx="8877424" cy="389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6400">
                  <a:solidFill>
                    <a:srgbClr val="38B6FF"/>
                  </a:solidFill>
                  <a:latin typeface="Fira Sans Ultra-Bold"/>
                </a:rPr>
                <a:t>Наглядное представление функционала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0" y="4470584"/>
              <a:ext cx="7082362" cy="1196034"/>
              <a:chOff x="0" y="0"/>
              <a:chExt cx="20676706" cy="349178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676705" cy="3491780"/>
              </a:xfrm>
              <a:custGeom>
                <a:avLst/>
                <a:gdLst/>
                <a:ahLst/>
                <a:cxnLst/>
                <a:rect l="l" t="t" r="r" b="b"/>
                <a:pathLst>
                  <a:path w="20676705" h="3491780">
                    <a:moveTo>
                      <a:pt x="20552246" y="59690"/>
                    </a:moveTo>
                    <a:cubicBezTo>
                      <a:pt x="20587805" y="59690"/>
                      <a:pt x="20617016" y="88900"/>
                      <a:pt x="20617016" y="124460"/>
                    </a:cubicBezTo>
                    <a:lnTo>
                      <a:pt x="20617016" y="3367320"/>
                    </a:lnTo>
                    <a:cubicBezTo>
                      <a:pt x="20617016" y="3402880"/>
                      <a:pt x="20587805" y="3432090"/>
                      <a:pt x="20552246" y="3432090"/>
                    </a:cubicBezTo>
                    <a:lnTo>
                      <a:pt x="124460" y="3432090"/>
                    </a:lnTo>
                    <a:cubicBezTo>
                      <a:pt x="88900" y="3432090"/>
                      <a:pt x="59690" y="3402880"/>
                      <a:pt x="59690" y="336732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0552246" y="59690"/>
                    </a:lnTo>
                    <a:moveTo>
                      <a:pt x="20552246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367320"/>
                    </a:lnTo>
                    <a:cubicBezTo>
                      <a:pt x="0" y="3435900"/>
                      <a:pt x="55880" y="3491780"/>
                      <a:pt x="124460" y="3491780"/>
                    </a:cubicBezTo>
                    <a:lnTo>
                      <a:pt x="20552246" y="3491780"/>
                    </a:lnTo>
                    <a:cubicBezTo>
                      <a:pt x="20620825" y="3491780"/>
                      <a:pt x="20676705" y="3435900"/>
                      <a:pt x="20676705" y="3367320"/>
                    </a:cubicBezTo>
                    <a:lnTo>
                      <a:pt x="20676705" y="124460"/>
                    </a:lnTo>
                    <a:cubicBezTo>
                      <a:pt x="20676705" y="55880"/>
                      <a:pt x="20620825" y="0"/>
                      <a:pt x="20552246" y="0"/>
                    </a:cubicBezTo>
                    <a:close/>
                  </a:path>
                </a:pathLst>
              </a:custGeom>
              <a:solidFill>
                <a:srgbClr val="38B6FF">
                  <a:alpha val="49804"/>
                </a:srgbClr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35840" y="4779676"/>
              <a:ext cx="6403551" cy="587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999">
                  <a:solidFill>
                    <a:srgbClr val="FFFFFF"/>
                  </a:solidFill>
                  <a:latin typeface="Clear Sans"/>
                </a:rPr>
                <a:t>НА МОМЕНТ 20.05.2024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205337"/>
              <a:ext cx="8877424" cy="2392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Чем выше график, тем больше функционал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  </a:t>
              </a:r>
              <a:r>
                <a:rPr lang="en-US" sz="2400">
                  <a:solidFill>
                    <a:srgbClr val="00CADC"/>
                  </a:solidFill>
                  <a:latin typeface="Clear Sans"/>
                </a:rPr>
                <a:t>⁕</a:t>
              </a:r>
              <a:r>
                <a:rPr lang="en-US" sz="2400">
                  <a:solidFill>
                    <a:srgbClr val="FFFFFF"/>
                  </a:solidFill>
                  <a:latin typeface="Clear Sans"/>
                </a:rPr>
                <a:t> базовый функционал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  </a:t>
              </a:r>
              <a:r>
                <a:rPr lang="en-US" sz="2400">
                  <a:solidFill>
                    <a:srgbClr val="49C3FB"/>
                  </a:solidFill>
                  <a:latin typeface="Clear Sans"/>
                </a:rPr>
                <a:t>⁕</a:t>
              </a:r>
              <a:r>
                <a:rPr lang="en-US" sz="2400">
                  <a:solidFill>
                    <a:srgbClr val="FFFFFF"/>
                  </a:solidFill>
                  <a:latin typeface="Clear Sans"/>
                </a:rPr>
                <a:t> дополнительный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(оценка по моему мнению)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245" y="1019349"/>
            <a:ext cx="8249347" cy="98811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96386">
            <a:off x="14382434" y="1622996"/>
            <a:ext cx="2670030" cy="2449752"/>
          </a:xfrm>
          <a:custGeom>
            <a:avLst/>
            <a:gdLst/>
            <a:ahLst/>
            <a:cxnLst/>
            <a:rect l="l" t="t" r="r" b="b"/>
            <a:pathLst>
              <a:path w="2670030" h="2449752">
                <a:moveTo>
                  <a:pt x="0" y="0"/>
                </a:moveTo>
                <a:lnTo>
                  <a:pt x="2670030" y="0"/>
                </a:lnTo>
                <a:lnTo>
                  <a:pt x="2670030" y="2449753"/>
                </a:lnTo>
                <a:lnTo>
                  <a:pt x="0" y="2449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70551" y="2847872"/>
            <a:ext cx="13146897" cy="4591255"/>
            <a:chOff x="0" y="0"/>
            <a:chExt cx="51175871" cy="178720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175872" cy="17872010"/>
            </a:xfrm>
            <a:custGeom>
              <a:avLst/>
              <a:gdLst/>
              <a:ahLst/>
              <a:cxnLst/>
              <a:rect l="l" t="t" r="r" b="b"/>
              <a:pathLst>
                <a:path w="51175872" h="17872010">
                  <a:moveTo>
                    <a:pt x="51051411" y="59690"/>
                  </a:moveTo>
                  <a:cubicBezTo>
                    <a:pt x="51086972" y="59690"/>
                    <a:pt x="51116182" y="88900"/>
                    <a:pt x="51116182" y="124460"/>
                  </a:cubicBezTo>
                  <a:lnTo>
                    <a:pt x="51116182" y="17747549"/>
                  </a:lnTo>
                  <a:cubicBezTo>
                    <a:pt x="51116182" y="17783110"/>
                    <a:pt x="51086972" y="17812321"/>
                    <a:pt x="51051411" y="17812321"/>
                  </a:cubicBezTo>
                  <a:lnTo>
                    <a:pt x="124460" y="17812321"/>
                  </a:lnTo>
                  <a:cubicBezTo>
                    <a:pt x="88900" y="17812321"/>
                    <a:pt x="59690" y="17783110"/>
                    <a:pt x="59690" y="1774754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1051411" y="59690"/>
                  </a:lnTo>
                  <a:moveTo>
                    <a:pt x="510514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747549"/>
                  </a:lnTo>
                  <a:cubicBezTo>
                    <a:pt x="0" y="17816130"/>
                    <a:pt x="55880" y="17872010"/>
                    <a:pt x="124460" y="17872010"/>
                  </a:cubicBezTo>
                  <a:lnTo>
                    <a:pt x="51051411" y="17872010"/>
                  </a:lnTo>
                  <a:cubicBezTo>
                    <a:pt x="51119990" y="17872010"/>
                    <a:pt x="51175872" y="17816130"/>
                    <a:pt x="51175872" y="17747549"/>
                  </a:cubicBezTo>
                  <a:lnTo>
                    <a:pt x="51175872" y="124460"/>
                  </a:lnTo>
                  <a:cubicBezTo>
                    <a:pt x="51175872" y="55880"/>
                    <a:pt x="51119990" y="0"/>
                    <a:pt x="51051411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454027" y="4133850"/>
            <a:ext cx="11379946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38B6FF"/>
                </a:solidFill>
                <a:latin typeface="Fira Sans Ultra-Bold"/>
              </a:rPr>
              <a:t>Конструирование программы</a:t>
            </a:r>
          </a:p>
        </p:txBody>
      </p:sp>
      <p:sp>
        <p:nvSpPr>
          <p:cNvPr id="6" name="Freeform 6"/>
          <p:cNvSpPr/>
          <p:nvPr/>
        </p:nvSpPr>
        <p:spPr>
          <a:xfrm rot="-5400000">
            <a:off x="1326982" y="5400203"/>
            <a:ext cx="3068369" cy="3281678"/>
          </a:xfrm>
          <a:custGeom>
            <a:avLst/>
            <a:gdLst/>
            <a:ahLst/>
            <a:cxnLst/>
            <a:rect l="l" t="t" r="r" b="b"/>
            <a:pathLst>
              <a:path w="3068369" h="3281678">
                <a:moveTo>
                  <a:pt x="0" y="0"/>
                </a:moveTo>
                <a:lnTo>
                  <a:pt x="3068369" y="0"/>
                </a:lnTo>
                <a:lnTo>
                  <a:pt x="3068369" y="3281678"/>
                </a:lnTo>
                <a:lnTo>
                  <a:pt x="0" y="3281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81340" y="8926043"/>
            <a:ext cx="2725321" cy="2721914"/>
          </a:xfrm>
          <a:custGeom>
            <a:avLst/>
            <a:gdLst/>
            <a:ahLst/>
            <a:cxnLst/>
            <a:rect l="l" t="t" r="r" b="b"/>
            <a:pathLst>
              <a:path w="2725321" h="2721914">
                <a:moveTo>
                  <a:pt x="0" y="0"/>
                </a:moveTo>
                <a:lnTo>
                  <a:pt x="2725320" y="0"/>
                </a:lnTo>
                <a:lnTo>
                  <a:pt x="2725320" y="2721914"/>
                </a:lnTo>
                <a:lnTo>
                  <a:pt x="0" y="2721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198502" y="-2381568"/>
            <a:ext cx="6249315" cy="6820535"/>
          </a:xfrm>
          <a:custGeom>
            <a:avLst/>
            <a:gdLst/>
            <a:ahLst/>
            <a:cxnLst/>
            <a:rect l="l" t="t" r="r" b="b"/>
            <a:pathLst>
              <a:path w="6249315" h="6820535">
                <a:moveTo>
                  <a:pt x="0" y="0"/>
                </a:moveTo>
                <a:lnTo>
                  <a:pt x="6249315" y="0"/>
                </a:lnTo>
                <a:lnTo>
                  <a:pt x="6249315" y="6820536"/>
                </a:lnTo>
                <a:lnTo>
                  <a:pt x="0" y="6820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190451">
            <a:off x="-1348110" y="76868"/>
            <a:ext cx="6009498" cy="6586414"/>
          </a:xfrm>
          <a:custGeom>
            <a:avLst/>
            <a:gdLst/>
            <a:ahLst/>
            <a:cxnLst/>
            <a:rect l="l" t="t" r="r" b="b"/>
            <a:pathLst>
              <a:path w="6009498" h="6586414">
                <a:moveTo>
                  <a:pt x="0" y="0"/>
                </a:moveTo>
                <a:lnTo>
                  <a:pt x="6009498" y="0"/>
                </a:lnTo>
                <a:lnTo>
                  <a:pt x="6009498" y="6586415"/>
                </a:lnTo>
                <a:lnTo>
                  <a:pt x="0" y="6586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 t="-402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604349" y="1367256"/>
            <a:ext cx="10165326" cy="7258814"/>
            <a:chOff x="0" y="0"/>
            <a:chExt cx="2677287" cy="19117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77288" cy="1911787"/>
            </a:xfrm>
            <a:custGeom>
              <a:avLst/>
              <a:gdLst/>
              <a:ahLst/>
              <a:cxnLst/>
              <a:rect l="l" t="t" r="r" b="b"/>
              <a:pathLst>
                <a:path w="2677288" h="1911787">
                  <a:moveTo>
                    <a:pt x="38842" y="0"/>
                  </a:moveTo>
                  <a:lnTo>
                    <a:pt x="2638446" y="0"/>
                  </a:lnTo>
                  <a:cubicBezTo>
                    <a:pt x="2659898" y="0"/>
                    <a:pt x="2677288" y="17390"/>
                    <a:pt x="2677288" y="38842"/>
                  </a:cubicBezTo>
                  <a:lnTo>
                    <a:pt x="2677288" y="1872945"/>
                  </a:lnTo>
                  <a:cubicBezTo>
                    <a:pt x="2677288" y="1894397"/>
                    <a:pt x="2659898" y="1911787"/>
                    <a:pt x="2638446" y="1911787"/>
                  </a:cubicBezTo>
                  <a:lnTo>
                    <a:pt x="38842" y="1911787"/>
                  </a:lnTo>
                  <a:cubicBezTo>
                    <a:pt x="17390" y="1911787"/>
                    <a:pt x="0" y="1894397"/>
                    <a:pt x="0" y="1872945"/>
                  </a:cubicBezTo>
                  <a:lnTo>
                    <a:pt x="0" y="38842"/>
                  </a:lnTo>
                  <a:cubicBezTo>
                    <a:pt x="0" y="17390"/>
                    <a:pt x="17390" y="0"/>
                    <a:pt x="3884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677287" cy="1959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779261" y="1638411"/>
            <a:ext cx="9815503" cy="6716505"/>
          </a:xfrm>
          <a:custGeom>
            <a:avLst/>
            <a:gdLst/>
            <a:ahLst/>
            <a:cxnLst/>
            <a:rect l="l" t="t" r="r" b="b"/>
            <a:pathLst>
              <a:path w="9815503" h="6716505">
                <a:moveTo>
                  <a:pt x="0" y="0"/>
                </a:moveTo>
                <a:lnTo>
                  <a:pt x="9815503" y="0"/>
                </a:lnTo>
                <a:lnTo>
                  <a:pt x="9815503" y="6716505"/>
                </a:lnTo>
                <a:lnTo>
                  <a:pt x="0" y="6716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133464" y="8677910"/>
            <a:ext cx="436259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8B6FF"/>
                </a:solidFill>
                <a:latin typeface="Open Sans"/>
              </a:rPr>
              <a:t>Диаграмма Модулей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10547" y="1872723"/>
            <a:ext cx="6629597" cy="6541553"/>
            <a:chOff x="0" y="0"/>
            <a:chExt cx="25806498" cy="25463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06498" cy="25463779"/>
            </a:xfrm>
            <a:custGeom>
              <a:avLst/>
              <a:gdLst/>
              <a:ahLst/>
              <a:cxnLst/>
              <a:rect l="l" t="t" r="r" b="b"/>
              <a:pathLst>
                <a:path w="25806498" h="25463779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874746" y="2192901"/>
            <a:ext cx="5901198" cy="590119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1595" r="-83916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2465065">
            <a:off x="16126662" y="7000710"/>
            <a:ext cx="1056828" cy="1833975"/>
          </a:xfrm>
          <a:custGeom>
            <a:avLst/>
            <a:gdLst/>
            <a:ahLst/>
            <a:cxnLst/>
            <a:rect l="l" t="t" r="r" b="b"/>
            <a:pathLst>
              <a:path w="1056828" h="1833975">
                <a:moveTo>
                  <a:pt x="0" y="0"/>
                </a:moveTo>
                <a:lnTo>
                  <a:pt x="1056828" y="0"/>
                </a:lnTo>
                <a:lnTo>
                  <a:pt x="1056828" y="1833976"/>
                </a:lnTo>
                <a:lnTo>
                  <a:pt x="0" y="1833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397849">
            <a:off x="10019893" y="1288577"/>
            <a:ext cx="1709706" cy="1568656"/>
          </a:xfrm>
          <a:custGeom>
            <a:avLst/>
            <a:gdLst/>
            <a:ahLst/>
            <a:cxnLst/>
            <a:rect l="l" t="t" r="r" b="b"/>
            <a:pathLst>
              <a:path w="1709706" h="156865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680496"/>
            <a:ext cx="7138441" cy="5694230"/>
            <a:chOff x="0" y="0"/>
            <a:chExt cx="9517921" cy="7592306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9517921" cy="24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Bold"/>
                </a:rPr>
                <a:t>Организация фойлов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55629"/>
              <a:ext cx="9517921" cy="133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ВСЕ ФАЙЛЫ ИМЕЮТ СХОЖУЮ СТРУКТУРУ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624316"/>
              <a:ext cx="9517921" cy="2967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47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Файл рейтинга</a:t>
              </a:r>
            </a:p>
            <a:p>
              <a:pPr marL="518160" lvl="1" indent="-259080" algn="l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Файл данных для входа</a:t>
              </a:r>
            </a:p>
            <a:p>
              <a:pPr marL="518160" lvl="1" indent="-259080" algn="l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Файл данных пользователей</a:t>
              </a:r>
            </a:p>
            <a:p>
              <a:pPr marL="518160" lvl="1" indent="-259080" algn="l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Набор файлов тестов</a:t>
              </a:r>
            </a:p>
            <a:p>
              <a:pPr marL="518160" lvl="1" indent="-259080" algn="l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Файл публичных тестов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96386">
            <a:off x="14382434" y="1622996"/>
            <a:ext cx="2670030" cy="2449752"/>
          </a:xfrm>
          <a:custGeom>
            <a:avLst/>
            <a:gdLst/>
            <a:ahLst/>
            <a:cxnLst/>
            <a:rect l="l" t="t" r="r" b="b"/>
            <a:pathLst>
              <a:path w="2670030" h="2449752">
                <a:moveTo>
                  <a:pt x="0" y="0"/>
                </a:moveTo>
                <a:lnTo>
                  <a:pt x="2670030" y="0"/>
                </a:lnTo>
                <a:lnTo>
                  <a:pt x="2670030" y="2449753"/>
                </a:lnTo>
                <a:lnTo>
                  <a:pt x="0" y="2449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516816">
            <a:off x="10606620" y="6585874"/>
            <a:ext cx="6849982" cy="6637327"/>
          </a:xfrm>
          <a:custGeom>
            <a:avLst/>
            <a:gdLst/>
            <a:ahLst/>
            <a:cxnLst/>
            <a:rect l="l" t="t" r="r" b="b"/>
            <a:pathLst>
              <a:path w="6849982" h="6637327">
                <a:moveTo>
                  <a:pt x="0" y="0"/>
                </a:moveTo>
                <a:lnTo>
                  <a:pt x="6849982" y="0"/>
                </a:lnTo>
                <a:lnTo>
                  <a:pt x="6849982" y="6637328"/>
                </a:lnTo>
                <a:lnTo>
                  <a:pt x="0" y="6637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</a:blip>
            <a:stretch>
              <a:fillRect t="-177" b="-2639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570551" y="2847872"/>
            <a:ext cx="13146897" cy="4591255"/>
            <a:chOff x="0" y="0"/>
            <a:chExt cx="51175871" cy="178720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1175872" cy="17872010"/>
            </a:xfrm>
            <a:custGeom>
              <a:avLst/>
              <a:gdLst/>
              <a:ahLst/>
              <a:cxnLst/>
              <a:rect l="l" t="t" r="r" b="b"/>
              <a:pathLst>
                <a:path w="51175872" h="17872010">
                  <a:moveTo>
                    <a:pt x="51051411" y="59690"/>
                  </a:moveTo>
                  <a:cubicBezTo>
                    <a:pt x="51086972" y="59690"/>
                    <a:pt x="51116182" y="88900"/>
                    <a:pt x="51116182" y="124460"/>
                  </a:cubicBezTo>
                  <a:lnTo>
                    <a:pt x="51116182" y="17747549"/>
                  </a:lnTo>
                  <a:cubicBezTo>
                    <a:pt x="51116182" y="17783110"/>
                    <a:pt x="51086972" y="17812321"/>
                    <a:pt x="51051411" y="17812321"/>
                  </a:cubicBezTo>
                  <a:lnTo>
                    <a:pt x="124460" y="17812321"/>
                  </a:lnTo>
                  <a:cubicBezTo>
                    <a:pt x="88900" y="17812321"/>
                    <a:pt x="59690" y="17783110"/>
                    <a:pt x="59690" y="1774754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1051411" y="59690"/>
                  </a:lnTo>
                  <a:moveTo>
                    <a:pt x="510514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747549"/>
                  </a:lnTo>
                  <a:cubicBezTo>
                    <a:pt x="0" y="17816130"/>
                    <a:pt x="55880" y="17872010"/>
                    <a:pt x="124460" y="17872010"/>
                  </a:cubicBezTo>
                  <a:lnTo>
                    <a:pt x="51051411" y="17872010"/>
                  </a:lnTo>
                  <a:cubicBezTo>
                    <a:pt x="51119990" y="17872010"/>
                    <a:pt x="51175872" y="17816130"/>
                    <a:pt x="51175872" y="17747549"/>
                  </a:cubicBezTo>
                  <a:lnTo>
                    <a:pt x="51175872" y="124460"/>
                  </a:lnTo>
                  <a:cubicBezTo>
                    <a:pt x="51175872" y="55880"/>
                    <a:pt x="51119990" y="0"/>
                    <a:pt x="51051411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454027" y="4133850"/>
            <a:ext cx="11379946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38B6FF"/>
                </a:solidFill>
                <a:latin typeface="Fira Sans Ultra-Bold"/>
              </a:rPr>
              <a:t>Разработка алгоритмов </a:t>
            </a:r>
          </a:p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38B6FF"/>
                </a:solidFill>
                <a:latin typeface="Fira Sans Ultra-Bold"/>
              </a:rPr>
              <a:t>работы программы</a:t>
            </a:r>
          </a:p>
        </p:txBody>
      </p:sp>
      <p:sp>
        <p:nvSpPr>
          <p:cNvPr id="7" name="Freeform 7"/>
          <p:cNvSpPr/>
          <p:nvPr/>
        </p:nvSpPr>
        <p:spPr>
          <a:xfrm rot="-5400000">
            <a:off x="1365005" y="5190722"/>
            <a:ext cx="3388230" cy="3647183"/>
          </a:xfrm>
          <a:custGeom>
            <a:avLst/>
            <a:gdLst/>
            <a:ahLst/>
            <a:cxnLst/>
            <a:rect l="l" t="t" r="r" b="b"/>
            <a:pathLst>
              <a:path w="3388230" h="3647183">
                <a:moveTo>
                  <a:pt x="0" y="0"/>
                </a:moveTo>
                <a:lnTo>
                  <a:pt x="3388230" y="0"/>
                </a:lnTo>
                <a:lnTo>
                  <a:pt x="3388230" y="3647183"/>
                </a:lnTo>
                <a:lnTo>
                  <a:pt x="0" y="364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41" t="-492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37310" y="1251460"/>
            <a:ext cx="7813380" cy="7784080"/>
          </a:xfrm>
          <a:custGeom>
            <a:avLst/>
            <a:gdLst/>
            <a:ahLst/>
            <a:cxnLst/>
            <a:rect l="l" t="t" r="r" b="b"/>
            <a:pathLst>
              <a:path w="7813380" h="7784080">
                <a:moveTo>
                  <a:pt x="0" y="0"/>
                </a:moveTo>
                <a:lnTo>
                  <a:pt x="7813380" y="0"/>
                </a:lnTo>
                <a:lnTo>
                  <a:pt x="7813380" y="7784080"/>
                </a:lnTo>
                <a:lnTo>
                  <a:pt x="0" y="7784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52177" y="2690425"/>
            <a:ext cx="12983647" cy="4906151"/>
            <a:chOff x="0" y="0"/>
            <a:chExt cx="17311529" cy="6541534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7311529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Fira Sans Bold"/>
                </a:rPr>
                <a:t>Цель выполненя работы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029984"/>
              <a:ext cx="17311529" cy="3511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38B6FF"/>
                  </a:solidFill>
                  <a:latin typeface="Clear Sans Medium"/>
                </a:rPr>
                <a:t>Создание программного средства 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38B6FF"/>
                  </a:solidFill>
                  <a:latin typeface="Clear Sans Medium"/>
                </a:rPr>
                <a:t>«Конструктор экзаменационных билетов»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38B6FF"/>
                  </a:solidFill>
                  <a:latin typeface="Clear Sans Medium"/>
                </a:rPr>
                <a:t>для автоматизации процесса подготовки экзаменационных материалов в учебных заведениях.</a:t>
              </a:r>
            </a:p>
            <a:p>
              <a:pPr algn="ctr">
                <a:lnSpc>
                  <a:spcPts val="4200"/>
                </a:lnSpc>
              </a:pPr>
              <a:endParaRPr lang="en-US" sz="3000">
                <a:solidFill>
                  <a:srgbClr val="38B6FF"/>
                </a:solidFill>
                <a:latin typeface="Clear Sans Medium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2356367"/>
              <a:ext cx="17311529" cy="0"/>
            </a:xfrm>
            <a:prstGeom prst="line">
              <a:avLst/>
            </a:prstGeom>
            <a:ln w="25400" cap="rnd">
              <a:solidFill>
                <a:srgbClr val="38B6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15363440" y="560457"/>
            <a:ext cx="2308255" cy="2100512"/>
          </a:xfrm>
          <a:custGeom>
            <a:avLst/>
            <a:gdLst/>
            <a:ahLst/>
            <a:cxnLst/>
            <a:rect l="l" t="t" r="r" b="b"/>
            <a:pathLst>
              <a:path w="2308255" h="2100512">
                <a:moveTo>
                  <a:pt x="0" y="0"/>
                </a:moveTo>
                <a:lnTo>
                  <a:pt x="2308255" y="0"/>
                </a:lnTo>
                <a:lnTo>
                  <a:pt x="2308255" y="2100512"/>
                </a:lnTo>
                <a:lnTo>
                  <a:pt x="0" y="2100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2225" y="8681592"/>
            <a:ext cx="2421194" cy="2230525"/>
          </a:xfrm>
          <a:custGeom>
            <a:avLst/>
            <a:gdLst/>
            <a:ahLst/>
            <a:cxnLst/>
            <a:rect l="l" t="t" r="r" b="b"/>
            <a:pathLst>
              <a:path w="2421194" h="2230525">
                <a:moveTo>
                  <a:pt x="0" y="0"/>
                </a:moveTo>
                <a:lnTo>
                  <a:pt x="2421194" y="0"/>
                </a:lnTo>
                <a:lnTo>
                  <a:pt x="2421194" y="2230525"/>
                </a:lnTo>
                <a:lnTo>
                  <a:pt x="0" y="223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0256" y="7352187"/>
            <a:ext cx="4928314" cy="5292150"/>
          </a:xfrm>
          <a:custGeom>
            <a:avLst/>
            <a:gdLst/>
            <a:ahLst/>
            <a:cxnLst/>
            <a:rect l="l" t="t" r="r" b="b"/>
            <a:pathLst>
              <a:path w="4928314" h="5292150">
                <a:moveTo>
                  <a:pt x="0" y="0"/>
                </a:moveTo>
                <a:lnTo>
                  <a:pt x="4928314" y="0"/>
                </a:lnTo>
                <a:lnTo>
                  <a:pt x="4928314" y="5292150"/>
                </a:lnTo>
                <a:lnTo>
                  <a:pt x="0" y="5292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858170">
            <a:off x="15122486" y="197310"/>
            <a:ext cx="2138011" cy="1985678"/>
          </a:xfrm>
          <a:custGeom>
            <a:avLst/>
            <a:gdLst/>
            <a:ahLst/>
            <a:cxnLst/>
            <a:rect l="l" t="t" r="r" b="b"/>
            <a:pathLst>
              <a:path w="2138011" h="1985678">
                <a:moveTo>
                  <a:pt x="0" y="0"/>
                </a:moveTo>
                <a:lnTo>
                  <a:pt x="2138012" y="0"/>
                </a:lnTo>
                <a:lnTo>
                  <a:pt x="2138012" y="1985678"/>
                </a:lnTo>
                <a:lnTo>
                  <a:pt x="0" y="1985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2419934"/>
            <a:ext cx="6675677" cy="3161451"/>
            <a:chOff x="0" y="0"/>
            <a:chExt cx="8900902" cy="4215269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8900902" cy="305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>
                  <a:solidFill>
                    <a:srgbClr val="FFFFFF"/>
                  </a:solidFill>
                  <a:latin typeface="Fira Sans Ultra-Bold"/>
                </a:rPr>
                <a:t>Необходимые функции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542169"/>
              <a:ext cx="8900902" cy="673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>
                  <a:solidFill>
                    <a:srgbClr val="38B6FF"/>
                  </a:solidFill>
                  <a:latin typeface="Clear Sans"/>
                </a:rPr>
                <a:t>Для реализации целей и задач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663768" y="312652"/>
            <a:ext cx="8595532" cy="358140"/>
            <a:chOff x="0" y="0"/>
            <a:chExt cx="11460709" cy="477520"/>
          </a:xfrm>
        </p:grpSpPr>
        <p:sp>
          <p:nvSpPr>
            <p:cNvPr id="8" name="AutoShape 8"/>
            <p:cNvSpPr/>
            <p:nvPr/>
          </p:nvSpPr>
          <p:spPr>
            <a:xfrm>
              <a:off x="0" y="238760"/>
              <a:ext cx="605794" cy="0"/>
            </a:xfrm>
            <a:prstGeom prst="line">
              <a:avLst/>
            </a:prstGeom>
            <a:ln w="25400" cap="rnd">
              <a:solidFill>
                <a:srgbClr val="38B6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840133" y="-47625"/>
              <a:ext cx="10620576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void Menu(User&amp; user);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663768" y="777803"/>
            <a:ext cx="8595532" cy="358140"/>
            <a:chOff x="0" y="0"/>
            <a:chExt cx="11460709" cy="477520"/>
          </a:xfrm>
        </p:grpSpPr>
        <p:sp>
          <p:nvSpPr>
            <p:cNvPr id="11" name="AutoShape 11"/>
            <p:cNvSpPr/>
            <p:nvPr/>
          </p:nvSpPr>
          <p:spPr>
            <a:xfrm>
              <a:off x="0" y="238760"/>
              <a:ext cx="605794" cy="0"/>
            </a:xfrm>
            <a:prstGeom prst="line">
              <a:avLst/>
            </a:prstGeom>
            <a:ln w="25400" cap="rnd">
              <a:solidFill>
                <a:srgbClr val="38B6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840133" y="-47625"/>
              <a:ext cx="10620576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void RegisterModule();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663768" y="1240718"/>
            <a:ext cx="8595532" cy="358140"/>
            <a:chOff x="0" y="0"/>
            <a:chExt cx="11460709" cy="477520"/>
          </a:xfrm>
        </p:grpSpPr>
        <p:sp>
          <p:nvSpPr>
            <p:cNvPr id="14" name="AutoShape 14"/>
            <p:cNvSpPr/>
            <p:nvPr/>
          </p:nvSpPr>
          <p:spPr>
            <a:xfrm>
              <a:off x="0" y="238760"/>
              <a:ext cx="605794" cy="0"/>
            </a:xfrm>
            <a:prstGeom prst="line">
              <a:avLst/>
            </a:prstGeom>
            <a:ln w="25400" cap="rnd">
              <a:solidFill>
                <a:srgbClr val="38B6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840133" y="-47625"/>
              <a:ext cx="10620576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string customHash(const string&amp; input);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663768" y="1703633"/>
            <a:ext cx="8595532" cy="358140"/>
            <a:chOff x="0" y="0"/>
            <a:chExt cx="11460709" cy="477520"/>
          </a:xfrm>
        </p:grpSpPr>
        <p:sp>
          <p:nvSpPr>
            <p:cNvPr id="17" name="AutoShape 17"/>
            <p:cNvSpPr/>
            <p:nvPr/>
          </p:nvSpPr>
          <p:spPr>
            <a:xfrm>
              <a:off x="0" y="238760"/>
              <a:ext cx="605794" cy="0"/>
            </a:xfrm>
            <a:prstGeom prst="line">
              <a:avLst/>
            </a:prstGeom>
            <a:ln w="25400" cap="rnd">
              <a:solidFill>
                <a:srgbClr val="38B6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840133" y="-47625"/>
              <a:ext cx="10620576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void PersonUI(User user);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663768" y="2166548"/>
            <a:ext cx="8595532" cy="358140"/>
            <a:chOff x="0" y="0"/>
            <a:chExt cx="11460709" cy="477520"/>
          </a:xfrm>
        </p:grpSpPr>
        <p:sp>
          <p:nvSpPr>
            <p:cNvPr id="20" name="AutoShape 20"/>
            <p:cNvSpPr/>
            <p:nvPr/>
          </p:nvSpPr>
          <p:spPr>
            <a:xfrm>
              <a:off x="0" y="238760"/>
              <a:ext cx="605794" cy="0"/>
            </a:xfrm>
            <a:prstGeom prst="line">
              <a:avLst/>
            </a:prstGeom>
            <a:ln w="25400" cap="rnd">
              <a:solidFill>
                <a:srgbClr val="38B6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840133" y="-47625"/>
              <a:ext cx="10620576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void GuestUI(User user);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663768" y="2629463"/>
            <a:ext cx="8595532" cy="358140"/>
            <a:chOff x="0" y="0"/>
            <a:chExt cx="11460709" cy="477520"/>
          </a:xfrm>
        </p:grpSpPr>
        <p:sp>
          <p:nvSpPr>
            <p:cNvPr id="23" name="AutoShape 23"/>
            <p:cNvSpPr/>
            <p:nvPr/>
          </p:nvSpPr>
          <p:spPr>
            <a:xfrm>
              <a:off x="0" y="238760"/>
              <a:ext cx="605794" cy="0"/>
            </a:xfrm>
            <a:prstGeom prst="line">
              <a:avLst/>
            </a:prstGeom>
            <a:ln w="25400" cap="rnd">
              <a:solidFill>
                <a:srgbClr val="38B6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840133" y="-47625"/>
              <a:ext cx="10620576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void AdminUI(User user);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663768" y="3092378"/>
            <a:ext cx="8595532" cy="358140"/>
            <a:chOff x="0" y="0"/>
            <a:chExt cx="11460709" cy="477520"/>
          </a:xfrm>
        </p:grpSpPr>
        <p:sp>
          <p:nvSpPr>
            <p:cNvPr id="26" name="AutoShape 26"/>
            <p:cNvSpPr/>
            <p:nvPr/>
          </p:nvSpPr>
          <p:spPr>
            <a:xfrm>
              <a:off x="0" y="238760"/>
              <a:ext cx="605794" cy="0"/>
            </a:xfrm>
            <a:prstGeom prst="line">
              <a:avLst/>
            </a:prstGeom>
            <a:ln w="25400" cap="rnd">
              <a:solidFill>
                <a:srgbClr val="38B6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840133" y="-47625"/>
              <a:ext cx="10620576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int getLastId(string path);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663768" y="3555293"/>
            <a:ext cx="8595532" cy="358140"/>
            <a:chOff x="0" y="0"/>
            <a:chExt cx="11460709" cy="477520"/>
          </a:xfrm>
        </p:grpSpPr>
        <p:sp>
          <p:nvSpPr>
            <p:cNvPr id="29" name="AutoShape 29"/>
            <p:cNvSpPr/>
            <p:nvPr/>
          </p:nvSpPr>
          <p:spPr>
            <a:xfrm>
              <a:off x="0" y="238760"/>
              <a:ext cx="605794" cy="0"/>
            </a:xfrm>
            <a:prstGeom prst="line">
              <a:avLst/>
            </a:prstGeom>
            <a:ln w="25400" cap="rnd">
              <a:solidFill>
                <a:srgbClr val="38B6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840133" y="-47625"/>
              <a:ext cx="10620576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Test EditTest(Test myTest);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663768" y="4018208"/>
            <a:ext cx="8595532" cy="358140"/>
            <a:chOff x="0" y="0"/>
            <a:chExt cx="11460709" cy="477520"/>
          </a:xfrm>
        </p:grpSpPr>
        <p:sp>
          <p:nvSpPr>
            <p:cNvPr id="32" name="AutoShape 32"/>
            <p:cNvSpPr/>
            <p:nvPr/>
          </p:nvSpPr>
          <p:spPr>
            <a:xfrm>
              <a:off x="0" y="238760"/>
              <a:ext cx="605794" cy="0"/>
            </a:xfrm>
            <a:prstGeom prst="line">
              <a:avLst/>
            </a:prstGeom>
            <a:ln w="25400" cap="rnd">
              <a:solidFill>
                <a:srgbClr val="38B6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840133" y="-47625"/>
              <a:ext cx="10620576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User Login();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663768" y="4481123"/>
            <a:ext cx="8595532" cy="358140"/>
            <a:chOff x="0" y="0"/>
            <a:chExt cx="11460709" cy="477520"/>
          </a:xfrm>
        </p:grpSpPr>
        <p:sp>
          <p:nvSpPr>
            <p:cNvPr id="35" name="AutoShape 35"/>
            <p:cNvSpPr/>
            <p:nvPr/>
          </p:nvSpPr>
          <p:spPr>
            <a:xfrm>
              <a:off x="0" y="238760"/>
              <a:ext cx="605794" cy="0"/>
            </a:xfrm>
            <a:prstGeom prst="line">
              <a:avLst/>
            </a:prstGeom>
            <a:ln w="25400" cap="rnd">
              <a:solidFill>
                <a:srgbClr val="38B6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840133" y="-47625"/>
              <a:ext cx="10620576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Test CreateTest();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663768" y="4944038"/>
            <a:ext cx="8595532" cy="358140"/>
            <a:chOff x="0" y="0"/>
            <a:chExt cx="11460709" cy="477520"/>
          </a:xfrm>
        </p:grpSpPr>
        <p:sp>
          <p:nvSpPr>
            <p:cNvPr id="38" name="AutoShape 38"/>
            <p:cNvSpPr/>
            <p:nvPr/>
          </p:nvSpPr>
          <p:spPr>
            <a:xfrm>
              <a:off x="0" y="238760"/>
              <a:ext cx="605794" cy="0"/>
            </a:xfrm>
            <a:prstGeom prst="line">
              <a:avLst/>
            </a:prstGeom>
            <a:ln w="25400" cap="rnd">
              <a:solidFill>
                <a:srgbClr val="38B6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840133" y="-47625"/>
              <a:ext cx="10620576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int startTest(Test test);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8663768" y="5406953"/>
            <a:ext cx="8595532" cy="358140"/>
            <a:chOff x="0" y="0"/>
            <a:chExt cx="11460709" cy="477520"/>
          </a:xfrm>
        </p:grpSpPr>
        <p:sp>
          <p:nvSpPr>
            <p:cNvPr id="41" name="AutoShape 41"/>
            <p:cNvSpPr/>
            <p:nvPr/>
          </p:nvSpPr>
          <p:spPr>
            <a:xfrm>
              <a:off x="0" y="238760"/>
              <a:ext cx="605794" cy="0"/>
            </a:xfrm>
            <a:prstGeom prst="line">
              <a:avLst/>
            </a:prstGeom>
            <a:ln w="25400" cap="rnd">
              <a:solidFill>
                <a:srgbClr val="38B6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840133" y="-47625"/>
              <a:ext cx="10620576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void ShowTest(Test test,bool isPublic);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8663768" y="5869868"/>
            <a:ext cx="8595532" cy="358140"/>
            <a:chOff x="0" y="0"/>
            <a:chExt cx="11460709" cy="477520"/>
          </a:xfrm>
        </p:grpSpPr>
        <p:sp>
          <p:nvSpPr>
            <p:cNvPr id="44" name="AutoShape 44"/>
            <p:cNvSpPr/>
            <p:nvPr/>
          </p:nvSpPr>
          <p:spPr>
            <a:xfrm>
              <a:off x="0" y="238760"/>
              <a:ext cx="605794" cy="0"/>
            </a:xfrm>
            <a:prstGeom prst="line">
              <a:avLst/>
            </a:prstGeom>
            <a:ln w="25400" cap="rnd">
              <a:solidFill>
                <a:srgbClr val="38B6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840133" y="-47625"/>
              <a:ext cx="10620576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Test Sort(Test test, string rule);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8663768" y="6332783"/>
            <a:ext cx="8595532" cy="358140"/>
            <a:chOff x="0" y="0"/>
            <a:chExt cx="11460709" cy="477520"/>
          </a:xfrm>
        </p:grpSpPr>
        <p:sp>
          <p:nvSpPr>
            <p:cNvPr id="47" name="AutoShape 47"/>
            <p:cNvSpPr/>
            <p:nvPr/>
          </p:nvSpPr>
          <p:spPr>
            <a:xfrm>
              <a:off x="0" y="238760"/>
              <a:ext cx="605794" cy="0"/>
            </a:xfrm>
            <a:prstGeom prst="line">
              <a:avLst/>
            </a:prstGeom>
            <a:ln w="25400" cap="rnd">
              <a:solidFill>
                <a:srgbClr val="38B6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840133" y="-47625"/>
              <a:ext cx="10620576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void ShowTests(TestsContainer* tests)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8663768" y="6795698"/>
            <a:ext cx="8595532" cy="358140"/>
            <a:chOff x="0" y="0"/>
            <a:chExt cx="11460709" cy="477520"/>
          </a:xfrm>
        </p:grpSpPr>
        <p:sp>
          <p:nvSpPr>
            <p:cNvPr id="50" name="AutoShape 50"/>
            <p:cNvSpPr/>
            <p:nvPr/>
          </p:nvSpPr>
          <p:spPr>
            <a:xfrm>
              <a:off x="0" y="238760"/>
              <a:ext cx="605794" cy="0"/>
            </a:xfrm>
            <a:prstGeom prst="line">
              <a:avLst/>
            </a:prstGeom>
            <a:ln w="25400" cap="rnd">
              <a:solidFill>
                <a:srgbClr val="38B6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840133" y="-47625"/>
              <a:ext cx="10620576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void ShowUsers();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8663768" y="7258613"/>
            <a:ext cx="8595532" cy="358140"/>
            <a:chOff x="0" y="0"/>
            <a:chExt cx="11460709" cy="477520"/>
          </a:xfrm>
        </p:grpSpPr>
        <p:sp>
          <p:nvSpPr>
            <p:cNvPr id="53" name="AutoShape 53"/>
            <p:cNvSpPr/>
            <p:nvPr/>
          </p:nvSpPr>
          <p:spPr>
            <a:xfrm>
              <a:off x="0" y="238760"/>
              <a:ext cx="605794" cy="0"/>
            </a:xfrm>
            <a:prstGeom prst="line">
              <a:avLst/>
            </a:prstGeom>
            <a:ln w="25400" cap="rnd">
              <a:solidFill>
                <a:srgbClr val="38B6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840133" y="-47625"/>
              <a:ext cx="10620576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UsersContainer* ReadUsers();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8663768" y="7721528"/>
            <a:ext cx="8595532" cy="358140"/>
            <a:chOff x="0" y="0"/>
            <a:chExt cx="11460709" cy="477520"/>
          </a:xfrm>
        </p:grpSpPr>
        <p:sp>
          <p:nvSpPr>
            <p:cNvPr id="56" name="AutoShape 56"/>
            <p:cNvSpPr/>
            <p:nvPr/>
          </p:nvSpPr>
          <p:spPr>
            <a:xfrm>
              <a:off x="0" y="238760"/>
              <a:ext cx="605794" cy="0"/>
            </a:xfrm>
            <a:prstGeom prst="line">
              <a:avLst/>
            </a:prstGeom>
            <a:ln w="25400" cap="rnd">
              <a:solidFill>
                <a:srgbClr val="38B6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840133" y="-47625"/>
              <a:ext cx="10620576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int WriteToFile(string file_path, User user);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8663768" y="8184443"/>
            <a:ext cx="8595532" cy="358140"/>
            <a:chOff x="0" y="0"/>
            <a:chExt cx="11460709" cy="477520"/>
          </a:xfrm>
        </p:grpSpPr>
        <p:sp>
          <p:nvSpPr>
            <p:cNvPr id="59" name="AutoShape 59"/>
            <p:cNvSpPr/>
            <p:nvPr/>
          </p:nvSpPr>
          <p:spPr>
            <a:xfrm>
              <a:off x="0" y="238760"/>
              <a:ext cx="605794" cy="0"/>
            </a:xfrm>
            <a:prstGeom prst="line">
              <a:avLst/>
            </a:prstGeom>
            <a:ln w="25400" cap="rnd">
              <a:solidFill>
                <a:srgbClr val="38B6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0" name="TextBox 60"/>
            <p:cNvSpPr txBox="1"/>
            <p:nvPr/>
          </p:nvSpPr>
          <p:spPr>
            <a:xfrm>
              <a:off x="840133" y="-47625"/>
              <a:ext cx="10620576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int WriteToFile(string file_path, Test test);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8663768" y="8647358"/>
            <a:ext cx="8595532" cy="358140"/>
            <a:chOff x="0" y="0"/>
            <a:chExt cx="11460709" cy="477520"/>
          </a:xfrm>
        </p:grpSpPr>
        <p:sp>
          <p:nvSpPr>
            <p:cNvPr id="62" name="AutoShape 62"/>
            <p:cNvSpPr/>
            <p:nvPr/>
          </p:nvSpPr>
          <p:spPr>
            <a:xfrm>
              <a:off x="0" y="238760"/>
              <a:ext cx="605794" cy="0"/>
            </a:xfrm>
            <a:prstGeom prst="line">
              <a:avLst/>
            </a:prstGeom>
            <a:ln w="25400" cap="rnd">
              <a:solidFill>
                <a:srgbClr val="38B6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3" name="TextBox 63"/>
            <p:cNvSpPr txBox="1"/>
            <p:nvPr/>
          </p:nvSpPr>
          <p:spPr>
            <a:xfrm>
              <a:off x="840133" y="-47625"/>
              <a:ext cx="10620576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int WriteToFile(string file_pass, UserData user);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8663768" y="9110273"/>
            <a:ext cx="8595532" cy="777240"/>
            <a:chOff x="0" y="0"/>
            <a:chExt cx="11460709" cy="1036320"/>
          </a:xfrm>
        </p:grpSpPr>
        <p:sp>
          <p:nvSpPr>
            <p:cNvPr id="65" name="AutoShape 65"/>
            <p:cNvSpPr/>
            <p:nvPr/>
          </p:nvSpPr>
          <p:spPr>
            <a:xfrm>
              <a:off x="0" y="251460"/>
              <a:ext cx="605794" cy="0"/>
            </a:xfrm>
            <a:prstGeom prst="line">
              <a:avLst/>
            </a:prstGeom>
            <a:ln w="25400" cap="rnd">
              <a:solidFill>
                <a:srgbClr val="38B6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6" name="TextBox 66"/>
            <p:cNvSpPr txBox="1"/>
            <p:nvPr/>
          </p:nvSpPr>
          <p:spPr>
            <a:xfrm>
              <a:off x="840133" y="-47625"/>
              <a:ext cx="10620576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int WriteToFile(string file_pass, string test_name, string user_name, int result);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81340" y="8926043"/>
            <a:ext cx="2725321" cy="2721914"/>
          </a:xfrm>
          <a:custGeom>
            <a:avLst/>
            <a:gdLst/>
            <a:ahLst/>
            <a:cxnLst/>
            <a:rect l="l" t="t" r="r" b="b"/>
            <a:pathLst>
              <a:path w="2725321" h="2721914">
                <a:moveTo>
                  <a:pt x="0" y="0"/>
                </a:moveTo>
                <a:lnTo>
                  <a:pt x="2725320" y="0"/>
                </a:lnTo>
                <a:lnTo>
                  <a:pt x="2725320" y="2721914"/>
                </a:lnTo>
                <a:lnTo>
                  <a:pt x="0" y="2721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198502" y="-2381568"/>
            <a:ext cx="6249315" cy="6820535"/>
          </a:xfrm>
          <a:custGeom>
            <a:avLst/>
            <a:gdLst/>
            <a:ahLst/>
            <a:cxnLst/>
            <a:rect l="l" t="t" r="r" b="b"/>
            <a:pathLst>
              <a:path w="6249315" h="6820535">
                <a:moveTo>
                  <a:pt x="0" y="0"/>
                </a:moveTo>
                <a:lnTo>
                  <a:pt x="6249315" y="0"/>
                </a:lnTo>
                <a:lnTo>
                  <a:pt x="6249315" y="6820536"/>
                </a:lnTo>
                <a:lnTo>
                  <a:pt x="0" y="6820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190451">
            <a:off x="-1348110" y="76868"/>
            <a:ext cx="6009498" cy="6586414"/>
          </a:xfrm>
          <a:custGeom>
            <a:avLst/>
            <a:gdLst/>
            <a:ahLst/>
            <a:cxnLst/>
            <a:rect l="l" t="t" r="r" b="b"/>
            <a:pathLst>
              <a:path w="6009498" h="6586414">
                <a:moveTo>
                  <a:pt x="0" y="0"/>
                </a:moveTo>
                <a:lnTo>
                  <a:pt x="6009498" y="0"/>
                </a:lnTo>
                <a:lnTo>
                  <a:pt x="6009498" y="6586415"/>
                </a:lnTo>
                <a:lnTo>
                  <a:pt x="0" y="6586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 t="-402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23968" y="238367"/>
            <a:ext cx="13890659" cy="8387703"/>
            <a:chOff x="0" y="0"/>
            <a:chExt cx="3658445" cy="22091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58445" cy="2209107"/>
            </a:xfrm>
            <a:custGeom>
              <a:avLst/>
              <a:gdLst/>
              <a:ahLst/>
              <a:cxnLst/>
              <a:rect l="l" t="t" r="r" b="b"/>
              <a:pathLst>
                <a:path w="3658445" h="2209107">
                  <a:moveTo>
                    <a:pt x="28425" y="0"/>
                  </a:moveTo>
                  <a:lnTo>
                    <a:pt x="3630021" y="0"/>
                  </a:lnTo>
                  <a:cubicBezTo>
                    <a:pt x="3645719" y="0"/>
                    <a:pt x="3658445" y="12726"/>
                    <a:pt x="3658445" y="28425"/>
                  </a:cubicBezTo>
                  <a:lnTo>
                    <a:pt x="3658445" y="2180682"/>
                  </a:lnTo>
                  <a:cubicBezTo>
                    <a:pt x="3658445" y="2196381"/>
                    <a:pt x="3645719" y="2209107"/>
                    <a:pt x="3630021" y="2209107"/>
                  </a:cubicBezTo>
                  <a:lnTo>
                    <a:pt x="28425" y="2209107"/>
                  </a:lnTo>
                  <a:cubicBezTo>
                    <a:pt x="12726" y="2209107"/>
                    <a:pt x="0" y="2196381"/>
                    <a:pt x="0" y="2180682"/>
                  </a:cubicBezTo>
                  <a:lnTo>
                    <a:pt x="0" y="28425"/>
                  </a:lnTo>
                  <a:cubicBezTo>
                    <a:pt x="0" y="12726"/>
                    <a:pt x="12726" y="0"/>
                    <a:pt x="284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658445" cy="2256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652719" y="571142"/>
            <a:ext cx="13628149" cy="7435256"/>
          </a:xfrm>
          <a:custGeom>
            <a:avLst/>
            <a:gdLst/>
            <a:ahLst/>
            <a:cxnLst/>
            <a:rect l="l" t="t" r="r" b="b"/>
            <a:pathLst>
              <a:path w="13628149" h="7435256">
                <a:moveTo>
                  <a:pt x="0" y="0"/>
                </a:moveTo>
                <a:lnTo>
                  <a:pt x="13628149" y="0"/>
                </a:lnTo>
                <a:lnTo>
                  <a:pt x="13628149" y="7435256"/>
                </a:lnTo>
                <a:lnTo>
                  <a:pt x="0" y="74352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627225" y="8677910"/>
            <a:ext cx="537507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8B6FF"/>
                </a:solidFill>
                <a:latin typeface="Open Sans"/>
              </a:rPr>
              <a:t>Диаграмма деятельности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73442" y="0"/>
            <a:ext cx="7907287" cy="10287000"/>
            <a:chOff x="0" y="0"/>
            <a:chExt cx="30780062" cy="400433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80062" cy="40043379"/>
            </a:xfrm>
            <a:custGeom>
              <a:avLst/>
              <a:gdLst/>
              <a:ahLst/>
              <a:cxnLst/>
              <a:rect l="l" t="t" r="r" b="b"/>
              <a:pathLst>
                <a:path w="30780062" h="40043379">
                  <a:moveTo>
                    <a:pt x="30655602" y="59690"/>
                  </a:moveTo>
                  <a:cubicBezTo>
                    <a:pt x="30691162" y="59690"/>
                    <a:pt x="30720373" y="88900"/>
                    <a:pt x="30720373" y="124460"/>
                  </a:cubicBezTo>
                  <a:lnTo>
                    <a:pt x="30720373" y="39918918"/>
                  </a:lnTo>
                  <a:cubicBezTo>
                    <a:pt x="30720373" y="39954479"/>
                    <a:pt x="30691162" y="39983690"/>
                    <a:pt x="30655602" y="39983690"/>
                  </a:cubicBezTo>
                  <a:lnTo>
                    <a:pt x="124460" y="39983690"/>
                  </a:lnTo>
                  <a:cubicBezTo>
                    <a:pt x="88900" y="39983690"/>
                    <a:pt x="59690" y="39954479"/>
                    <a:pt x="59690" y="399189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655602" y="59690"/>
                  </a:lnTo>
                  <a:moveTo>
                    <a:pt x="3065560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9918918"/>
                  </a:lnTo>
                  <a:cubicBezTo>
                    <a:pt x="0" y="39987497"/>
                    <a:pt x="55880" y="40043379"/>
                    <a:pt x="124460" y="40043379"/>
                  </a:cubicBezTo>
                  <a:lnTo>
                    <a:pt x="30655602" y="40043379"/>
                  </a:lnTo>
                  <a:cubicBezTo>
                    <a:pt x="30724184" y="40043379"/>
                    <a:pt x="30780062" y="39987497"/>
                    <a:pt x="30780062" y="39918918"/>
                  </a:cubicBezTo>
                  <a:lnTo>
                    <a:pt x="30780062" y="124460"/>
                  </a:lnTo>
                  <a:cubicBezTo>
                    <a:pt x="30780062" y="55880"/>
                    <a:pt x="30724184" y="0"/>
                    <a:pt x="30655602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065251" y="176129"/>
            <a:ext cx="5923671" cy="9934742"/>
            <a:chOff x="0" y="0"/>
            <a:chExt cx="1560144" cy="26165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0144" cy="2616558"/>
            </a:xfrm>
            <a:custGeom>
              <a:avLst/>
              <a:gdLst/>
              <a:ahLst/>
              <a:cxnLst/>
              <a:rect l="l" t="t" r="r" b="b"/>
              <a:pathLst>
                <a:path w="1560144" h="2616558">
                  <a:moveTo>
                    <a:pt x="66654" y="0"/>
                  </a:moveTo>
                  <a:lnTo>
                    <a:pt x="1493489" y="0"/>
                  </a:lnTo>
                  <a:cubicBezTo>
                    <a:pt x="1530302" y="0"/>
                    <a:pt x="1560144" y="29842"/>
                    <a:pt x="1560144" y="66654"/>
                  </a:cubicBezTo>
                  <a:lnTo>
                    <a:pt x="1560144" y="2549903"/>
                  </a:lnTo>
                  <a:cubicBezTo>
                    <a:pt x="1560144" y="2586715"/>
                    <a:pt x="1530302" y="2616558"/>
                    <a:pt x="1493489" y="2616558"/>
                  </a:cubicBezTo>
                  <a:lnTo>
                    <a:pt x="66654" y="2616558"/>
                  </a:lnTo>
                  <a:cubicBezTo>
                    <a:pt x="29842" y="2616558"/>
                    <a:pt x="0" y="2586715"/>
                    <a:pt x="0" y="2549903"/>
                  </a:cubicBezTo>
                  <a:lnTo>
                    <a:pt x="0" y="66654"/>
                  </a:lnTo>
                  <a:cubicBezTo>
                    <a:pt x="0" y="29842"/>
                    <a:pt x="29842" y="0"/>
                    <a:pt x="6665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560144" cy="2664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635035" y="463319"/>
            <a:ext cx="4767290" cy="9360362"/>
          </a:xfrm>
          <a:custGeom>
            <a:avLst/>
            <a:gdLst/>
            <a:ahLst/>
            <a:cxnLst/>
            <a:rect l="l" t="t" r="r" b="b"/>
            <a:pathLst>
              <a:path w="4767290" h="9360362">
                <a:moveTo>
                  <a:pt x="0" y="0"/>
                </a:moveTo>
                <a:lnTo>
                  <a:pt x="4767290" y="0"/>
                </a:lnTo>
                <a:lnTo>
                  <a:pt x="4767290" y="9360362"/>
                </a:lnTo>
                <a:lnTo>
                  <a:pt x="0" y="9360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" r="-172" b="-90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3070193"/>
            <a:ext cx="8849122" cy="2914835"/>
            <a:chOff x="0" y="0"/>
            <a:chExt cx="11798830" cy="3886446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1798830" cy="1206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Bold"/>
                </a:rPr>
                <a:t>Алгоритм функции </a:t>
              </a:r>
              <a:r>
                <a:rPr lang="en-US" sz="5999">
                  <a:solidFill>
                    <a:srgbClr val="FFFFFF"/>
                  </a:solidFill>
                  <a:latin typeface="Fira Sans Bold Italics"/>
                </a:rPr>
                <a:t>Main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649129"/>
              <a:ext cx="11798830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ФУНКЦИЯ </a:t>
              </a:r>
              <a:r>
                <a:rPr lang="en-US" sz="2899">
                  <a:solidFill>
                    <a:srgbClr val="38B6FF"/>
                  </a:solidFill>
                  <a:latin typeface="Clear Sans Italics"/>
                </a:rPr>
                <a:t>MAIN</a:t>
              </a:r>
              <a:r>
                <a:rPr lang="en-US" sz="2899">
                  <a:solidFill>
                    <a:srgbClr val="38B6FF"/>
                  </a:solidFill>
                  <a:latin typeface="Clear Sans"/>
                </a:rPr>
                <a:t> ИГРАЕТ КЛЮЧЕВУЮ РОЛЬ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712966"/>
              <a:ext cx="11798830" cy="1173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Алгоритм выглядит таки образом, чтобы улучшить читаемость и более эффективно разделить программу на модули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73442" y="0"/>
            <a:ext cx="7907287" cy="10287000"/>
            <a:chOff x="0" y="0"/>
            <a:chExt cx="30780062" cy="400433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80062" cy="40043379"/>
            </a:xfrm>
            <a:custGeom>
              <a:avLst/>
              <a:gdLst/>
              <a:ahLst/>
              <a:cxnLst/>
              <a:rect l="l" t="t" r="r" b="b"/>
              <a:pathLst>
                <a:path w="30780062" h="40043379">
                  <a:moveTo>
                    <a:pt x="30655602" y="59690"/>
                  </a:moveTo>
                  <a:cubicBezTo>
                    <a:pt x="30691162" y="59690"/>
                    <a:pt x="30720373" y="88900"/>
                    <a:pt x="30720373" y="124460"/>
                  </a:cubicBezTo>
                  <a:lnTo>
                    <a:pt x="30720373" y="39918918"/>
                  </a:lnTo>
                  <a:cubicBezTo>
                    <a:pt x="30720373" y="39954479"/>
                    <a:pt x="30691162" y="39983690"/>
                    <a:pt x="30655602" y="39983690"/>
                  </a:cubicBezTo>
                  <a:lnTo>
                    <a:pt x="124460" y="39983690"/>
                  </a:lnTo>
                  <a:cubicBezTo>
                    <a:pt x="88900" y="39983690"/>
                    <a:pt x="59690" y="39954479"/>
                    <a:pt x="59690" y="399189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655602" y="59690"/>
                  </a:lnTo>
                  <a:moveTo>
                    <a:pt x="3065560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9918918"/>
                  </a:lnTo>
                  <a:cubicBezTo>
                    <a:pt x="0" y="39987497"/>
                    <a:pt x="55880" y="40043379"/>
                    <a:pt x="124460" y="40043379"/>
                  </a:cubicBezTo>
                  <a:lnTo>
                    <a:pt x="30655602" y="40043379"/>
                  </a:lnTo>
                  <a:cubicBezTo>
                    <a:pt x="30724184" y="40043379"/>
                    <a:pt x="30780062" y="39987497"/>
                    <a:pt x="30780062" y="39918918"/>
                  </a:cubicBezTo>
                  <a:lnTo>
                    <a:pt x="30780062" y="124460"/>
                  </a:lnTo>
                  <a:cubicBezTo>
                    <a:pt x="30780062" y="55880"/>
                    <a:pt x="30724184" y="0"/>
                    <a:pt x="30655602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065251" y="176129"/>
            <a:ext cx="5923671" cy="9934742"/>
            <a:chOff x="0" y="0"/>
            <a:chExt cx="1560144" cy="26165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0144" cy="2616558"/>
            </a:xfrm>
            <a:custGeom>
              <a:avLst/>
              <a:gdLst/>
              <a:ahLst/>
              <a:cxnLst/>
              <a:rect l="l" t="t" r="r" b="b"/>
              <a:pathLst>
                <a:path w="1560144" h="2616558">
                  <a:moveTo>
                    <a:pt x="66654" y="0"/>
                  </a:moveTo>
                  <a:lnTo>
                    <a:pt x="1493489" y="0"/>
                  </a:lnTo>
                  <a:cubicBezTo>
                    <a:pt x="1530302" y="0"/>
                    <a:pt x="1560144" y="29842"/>
                    <a:pt x="1560144" y="66654"/>
                  </a:cubicBezTo>
                  <a:lnTo>
                    <a:pt x="1560144" y="2549903"/>
                  </a:lnTo>
                  <a:cubicBezTo>
                    <a:pt x="1560144" y="2586715"/>
                    <a:pt x="1530302" y="2616558"/>
                    <a:pt x="1493489" y="2616558"/>
                  </a:cubicBezTo>
                  <a:lnTo>
                    <a:pt x="66654" y="2616558"/>
                  </a:lnTo>
                  <a:cubicBezTo>
                    <a:pt x="29842" y="2616558"/>
                    <a:pt x="0" y="2586715"/>
                    <a:pt x="0" y="2549903"/>
                  </a:cubicBezTo>
                  <a:lnTo>
                    <a:pt x="0" y="66654"/>
                  </a:lnTo>
                  <a:cubicBezTo>
                    <a:pt x="0" y="29842"/>
                    <a:pt x="29842" y="0"/>
                    <a:pt x="6665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560144" cy="2664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2554730" y="502745"/>
            <a:ext cx="3729502" cy="9045547"/>
          </a:xfrm>
          <a:custGeom>
            <a:avLst/>
            <a:gdLst/>
            <a:ahLst/>
            <a:cxnLst/>
            <a:rect l="l" t="t" r="r" b="b"/>
            <a:pathLst>
              <a:path w="3729502" h="9045547">
                <a:moveTo>
                  <a:pt x="0" y="0"/>
                </a:moveTo>
                <a:lnTo>
                  <a:pt x="3729502" y="0"/>
                </a:lnTo>
                <a:lnTo>
                  <a:pt x="3729502" y="9045546"/>
                </a:lnTo>
                <a:lnTo>
                  <a:pt x="0" y="9045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2160556"/>
            <a:ext cx="8849122" cy="4734110"/>
            <a:chOff x="0" y="0"/>
            <a:chExt cx="11798830" cy="6312146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1798830" cy="24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Bold"/>
                </a:rPr>
                <a:t>Алгоритм функции Поиска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55629"/>
              <a:ext cx="11798830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ЕЁ ЗАДАЧА - НАЙТИ НАИБОЛЬШУЮ ОЦЕНКУ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919466"/>
              <a:ext cx="11798830" cy="2392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Этот алгоритм выбран из-за его простоты и понятности реализации. Он эффективен для небольших объемов данных, что позволяет быстро найти максимальную оценку в списке результатов экзаменов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73442" y="0"/>
            <a:ext cx="7907287" cy="10287000"/>
            <a:chOff x="0" y="0"/>
            <a:chExt cx="30780062" cy="400433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80062" cy="40043379"/>
            </a:xfrm>
            <a:custGeom>
              <a:avLst/>
              <a:gdLst/>
              <a:ahLst/>
              <a:cxnLst/>
              <a:rect l="l" t="t" r="r" b="b"/>
              <a:pathLst>
                <a:path w="30780062" h="40043379">
                  <a:moveTo>
                    <a:pt x="30655602" y="59690"/>
                  </a:moveTo>
                  <a:cubicBezTo>
                    <a:pt x="30691162" y="59690"/>
                    <a:pt x="30720373" y="88900"/>
                    <a:pt x="30720373" y="124460"/>
                  </a:cubicBezTo>
                  <a:lnTo>
                    <a:pt x="30720373" y="39918918"/>
                  </a:lnTo>
                  <a:cubicBezTo>
                    <a:pt x="30720373" y="39954479"/>
                    <a:pt x="30691162" y="39983690"/>
                    <a:pt x="30655602" y="39983690"/>
                  </a:cubicBezTo>
                  <a:lnTo>
                    <a:pt x="124460" y="39983690"/>
                  </a:lnTo>
                  <a:cubicBezTo>
                    <a:pt x="88900" y="39983690"/>
                    <a:pt x="59690" y="39954479"/>
                    <a:pt x="59690" y="399189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655602" y="59690"/>
                  </a:lnTo>
                  <a:moveTo>
                    <a:pt x="3065560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9918918"/>
                  </a:lnTo>
                  <a:cubicBezTo>
                    <a:pt x="0" y="39987497"/>
                    <a:pt x="55880" y="40043379"/>
                    <a:pt x="124460" y="40043379"/>
                  </a:cubicBezTo>
                  <a:lnTo>
                    <a:pt x="30655602" y="40043379"/>
                  </a:lnTo>
                  <a:cubicBezTo>
                    <a:pt x="30724184" y="40043379"/>
                    <a:pt x="30780062" y="39987497"/>
                    <a:pt x="30780062" y="39918918"/>
                  </a:cubicBezTo>
                  <a:lnTo>
                    <a:pt x="30780062" y="124460"/>
                  </a:lnTo>
                  <a:cubicBezTo>
                    <a:pt x="30780062" y="55880"/>
                    <a:pt x="30724184" y="0"/>
                    <a:pt x="30655602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065251" y="176129"/>
            <a:ext cx="5923671" cy="9934742"/>
            <a:chOff x="0" y="0"/>
            <a:chExt cx="1560144" cy="26165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0144" cy="2616558"/>
            </a:xfrm>
            <a:custGeom>
              <a:avLst/>
              <a:gdLst/>
              <a:ahLst/>
              <a:cxnLst/>
              <a:rect l="l" t="t" r="r" b="b"/>
              <a:pathLst>
                <a:path w="1560144" h="2616558">
                  <a:moveTo>
                    <a:pt x="66654" y="0"/>
                  </a:moveTo>
                  <a:lnTo>
                    <a:pt x="1493489" y="0"/>
                  </a:lnTo>
                  <a:cubicBezTo>
                    <a:pt x="1530302" y="0"/>
                    <a:pt x="1560144" y="29842"/>
                    <a:pt x="1560144" y="66654"/>
                  </a:cubicBezTo>
                  <a:lnTo>
                    <a:pt x="1560144" y="2549903"/>
                  </a:lnTo>
                  <a:cubicBezTo>
                    <a:pt x="1560144" y="2586715"/>
                    <a:pt x="1530302" y="2616558"/>
                    <a:pt x="1493489" y="2616558"/>
                  </a:cubicBezTo>
                  <a:lnTo>
                    <a:pt x="66654" y="2616558"/>
                  </a:lnTo>
                  <a:cubicBezTo>
                    <a:pt x="29842" y="2616558"/>
                    <a:pt x="0" y="2586715"/>
                    <a:pt x="0" y="2549903"/>
                  </a:cubicBezTo>
                  <a:lnTo>
                    <a:pt x="0" y="66654"/>
                  </a:lnTo>
                  <a:cubicBezTo>
                    <a:pt x="0" y="29842"/>
                    <a:pt x="29842" y="0"/>
                    <a:pt x="6665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560144" cy="2664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2544580" y="396694"/>
            <a:ext cx="4019475" cy="9239397"/>
          </a:xfrm>
          <a:custGeom>
            <a:avLst/>
            <a:gdLst/>
            <a:ahLst/>
            <a:cxnLst/>
            <a:rect l="l" t="t" r="r" b="b"/>
            <a:pathLst>
              <a:path w="4019475" h="9239397">
                <a:moveTo>
                  <a:pt x="0" y="0"/>
                </a:moveTo>
                <a:lnTo>
                  <a:pt x="4019475" y="0"/>
                </a:lnTo>
                <a:lnTo>
                  <a:pt x="4019475" y="9239398"/>
                </a:lnTo>
                <a:lnTo>
                  <a:pt x="0" y="9239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2617756"/>
            <a:ext cx="8849122" cy="3819710"/>
            <a:chOff x="0" y="0"/>
            <a:chExt cx="11798830" cy="5092946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1798830" cy="24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Bold"/>
                </a:rPr>
                <a:t>Алгоритм функции сортировки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55629"/>
              <a:ext cx="11798830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СОРТИРОВКА СЛИЯНИЕМ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919466"/>
              <a:ext cx="11798830" cy="1173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была выбрана из-за своей понятности при реализации и стабильной быстрой скорости работы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73442" y="0"/>
            <a:ext cx="7907287" cy="10287000"/>
            <a:chOff x="0" y="0"/>
            <a:chExt cx="30780062" cy="400433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80062" cy="40043379"/>
            </a:xfrm>
            <a:custGeom>
              <a:avLst/>
              <a:gdLst/>
              <a:ahLst/>
              <a:cxnLst/>
              <a:rect l="l" t="t" r="r" b="b"/>
              <a:pathLst>
                <a:path w="30780062" h="40043379">
                  <a:moveTo>
                    <a:pt x="30655602" y="59690"/>
                  </a:moveTo>
                  <a:cubicBezTo>
                    <a:pt x="30691162" y="59690"/>
                    <a:pt x="30720373" y="88900"/>
                    <a:pt x="30720373" y="124460"/>
                  </a:cubicBezTo>
                  <a:lnTo>
                    <a:pt x="30720373" y="39918918"/>
                  </a:lnTo>
                  <a:cubicBezTo>
                    <a:pt x="30720373" y="39954479"/>
                    <a:pt x="30691162" y="39983690"/>
                    <a:pt x="30655602" y="39983690"/>
                  </a:cubicBezTo>
                  <a:lnTo>
                    <a:pt x="124460" y="39983690"/>
                  </a:lnTo>
                  <a:cubicBezTo>
                    <a:pt x="88900" y="39983690"/>
                    <a:pt x="59690" y="39954479"/>
                    <a:pt x="59690" y="399189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655602" y="59690"/>
                  </a:lnTo>
                  <a:moveTo>
                    <a:pt x="3065560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9918918"/>
                  </a:lnTo>
                  <a:cubicBezTo>
                    <a:pt x="0" y="39987497"/>
                    <a:pt x="55880" y="40043379"/>
                    <a:pt x="124460" y="40043379"/>
                  </a:cubicBezTo>
                  <a:lnTo>
                    <a:pt x="30655602" y="40043379"/>
                  </a:lnTo>
                  <a:cubicBezTo>
                    <a:pt x="30724184" y="40043379"/>
                    <a:pt x="30780062" y="39987497"/>
                    <a:pt x="30780062" y="39918918"/>
                  </a:cubicBezTo>
                  <a:lnTo>
                    <a:pt x="30780062" y="124460"/>
                  </a:lnTo>
                  <a:cubicBezTo>
                    <a:pt x="30780062" y="55880"/>
                    <a:pt x="30724184" y="0"/>
                    <a:pt x="30655602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065251" y="176129"/>
            <a:ext cx="5923671" cy="9934742"/>
            <a:chOff x="0" y="0"/>
            <a:chExt cx="1560144" cy="26165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0144" cy="2616558"/>
            </a:xfrm>
            <a:custGeom>
              <a:avLst/>
              <a:gdLst/>
              <a:ahLst/>
              <a:cxnLst/>
              <a:rect l="l" t="t" r="r" b="b"/>
              <a:pathLst>
                <a:path w="1560144" h="2616558">
                  <a:moveTo>
                    <a:pt x="66654" y="0"/>
                  </a:moveTo>
                  <a:lnTo>
                    <a:pt x="1493489" y="0"/>
                  </a:lnTo>
                  <a:cubicBezTo>
                    <a:pt x="1530302" y="0"/>
                    <a:pt x="1560144" y="29842"/>
                    <a:pt x="1560144" y="66654"/>
                  </a:cubicBezTo>
                  <a:lnTo>
                    <a:pt x="1560144" y="2549903"/>
                  </a:lnTo>
                  <a:cubicBezTo>
                    <a:pt x="1560144" y="2586715"/>
                    <a:pt x="1530302" y="2616558"/>
                    <a:pt x="1493489" y="2616558"/>
                  </a:cubicBezTo>
                  <a:lnTo>
                    <a:pt x="66654" y="2616558"/>
                  </a:lnTo>
                  <a:cubicBezTo>
                    <a:pt x="29842" y="2616558"/>
                    <a:pt x="0" y="2586715"/>
                    <a:pt x="0" y="2549903"/>
                  </a:cubicBezTo>
                  <a:lnTo>
                    <a:pt x="0" y="66654"/>
                  </a:lnTo>
                  <a:cubicBezTo>
                    <a:pt x="0" y="29842"/>
                    <a:pt x="29842" y="0"/>
                    <a:pt x="6665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560144" cy="2664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512488" y="270314"/>
            <a:ext cx="1029197" cy="9746372"/>
          </a:xfrm>
          <a:custGeom>
            <a:avLst/>
            <a:gdLst/>
            <a:ahLst/>
            <a:cxnLst/>
            <a:rect l="l" t="t" r="r" b="b"/>
            <a:pathLst>
              <a:path w="1029197" h="9746372">
                <a:moveTo>
                  <a:pt x="0" y="0"/>
                </a:moveTo>
                <a:lnTo>
                  <a:pt x="1029197" y="0"/>
                </a:lnTo>
                <a:lnTo>
                  <a:pt x="1029197" y="9746372"/>
                </a:lnTo>
                <a:lnTo>
                  <a:pt x="0" y="9746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2617756"/>
            <a:ext cx="8849122" cy="3819710"/>
            <a:chOff x="0" y="0"/>
            <a:chExt cx="11798830" cy="5092946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1798830" cy="24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Bold"/>
                </a:rPr>
                <a:t>Алгоритм функции сортировки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55629"/>
              <a:ext cx="11798830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СОРТИРОВКА ВСТАВКАМИ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919466"/>
              <a:ext cx="11798830" cy="1173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была выбрана в качестве одной из базовых для упрощения и не загромождения кода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73442" y="0"/>
            <a:ext cx="7907287" cy="10287000"/>
            <a:chOff x="0" y="0"/>
            <a:chExt cx="30780062" cy="400433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780062" cy="40043379"/>
            </a:xfrm>
            <a:custGeom>
              <a:avLst/>
              <a:gdLst/>
              <a:ahLst/>
              <a:cxnLst/>
              <a:rect l="l" t="t" r="r" b="b"/>
              <a:pathLst>
                <a:path w="30780062" h="40043379">
                  <a:moveTo>
                    <a:pt x="30655602" y="59690"/>
                  </a:moveTo>
                  <a:cubicBezTo>
                    <a:pt x="30691162" y="59690"/>
                    <a:pt x="30720373" y="88900"/>
                    <a:pt x="30720373" y="124460"/>
                  </a:cubicBezTo>
                  <a:lnTo>
                    <a:pt x="30720373" y="39918918"/>
                  </a:lnTo>
                  <a:cubicBezTo>
                    <a:pt x="30720373" y="39954479"/>
                    <a:pt x="30691162" y="39983690"/>
                    <a:pt x="30655602" y="39983690"/>
                  </a:cubicBezTo>
                  <a:lnTo>
                    <a:pt x="124460" y="39983690"/>
                  </a:lnTo>
                  <a:cubicBezTo>
                    <a:pt x="88900" y="39983690"/>
                    <a:pt x="59690" y="39954479"/>
                    <a:pt x="59690" y="399189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655602" y="59690"/>
                  </a:lnTo>
                  <a:moveTo>
                    <a:pt x="3065560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9918918"/>
                  </a:lnTo>
                  <a:cubicBezTo>
                    <a:pt x="0" y="39987497"/>
                    <a:pt x="55880" y="40043379"/>
                    <a:pt x="124460" y="40043379"/>
                  </a:cubicBezTo>
                  <a:lnTo>
                    <a:pt x="30655602" y="40043379"/>
                  </a:lnTo>
                  <a:cubicBezTo>
                    <a:pt x="30724184" y="40043379"/>
                    <a:pt x="30780062" y="39987497"/>
                    <a:pt x="30780062" y="39918918"/>
                  </a:cubicBezTo>
                  <a:lnTo>
                    <a:pt x="30780062" y="124460"/>
                  </a:lnTo>
                  <a:cubicBezTo>
                    <a:pt x="30780062" y="55880"/>
                    <a:pt x="30724184" y="0"/>
                    <a:pt x="30655602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065251" y="176129"/>
            <a:ext cx="5923671" cy="9934742"/>
            <a:chOff x="0" y="0"/>
            <a:chExt cx="1560144" cy="26165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0144" cy="2616558"/>
            </a:xfrm>
            <a:custGeom>
              <a:avLst/>
              <a:gdLst/>
              <a:ahLst/>
              <a:cxnLst/>
              <a:rect l="l" t="t" r="r" b="b"/>
              <a:pathLst>
                <a:path w="1560144" h="2616558">
                  <a:moveTo>
                    <a:pt x="66654" y="0"/>
                  </a:moveTo>
                  <a:lnTo>
                    <a:pt x="1493489" y="0"/>
                  </a:lnTo>
                  <a:cubicBezTo>
                    <a:pt x="1530302" y="0"/>
                    <a:pt x="1560144" y="29842"/>
                    <a:pt x="1560144" y="66654"/>
                  </a:cubicBezTo>
                  <a:lnTo>
                    <a:pt x="1560144" y="2549903"/>
                  </a:lnTo>
                  <a:cubicBezTo>
                    <a:pt x="1560144" y="2586715"/>
                    <a:pt x="1530302" y="2616558"/>
                    <a:pt x="1493489" y="2616558"/>
                  </a:cubicBezTo>
                  <a:lnTo>
                    <a:pt x="66654" y="2616558"/>
                  </a:lnTo>
                  <a:cubicBezTo>
                    <a:pt x="29842" y="2616558"/>
                    <a:pt x="0" y="2586715"/>
                    <a:pt x="0" y="2549903"/>
                  </a:cubicBezTo>
                  <a:lnTo>
                    <a:pt x="0" y="66654"/>
                  </a:lnTo>
                  <a:cubicBezTo>
                    <a:pt x="0" y="29842"/>
                    <a:pt x="29842" y="0"/>
                    <a:pt x="6665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560144" cy="2664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467818" y="513881"/>
            <a:ext cx="5118535" cy="9259237"/>
          </a:xfrm>
          <a:custGeom>
            <a:avLst/>
            <a:gdLst/>
            <a:ahLst/>
            <a:cxnLst/>
            <a:rect l="l" t="t" r="r" b="b"/>
            <a:pathLst>
              <a:path w="5118535" h="9259237">
                <a:moveTo>
                  <a:pt x="0" y="0"/>
                </a:moveTo>
                <a:lnTo>
                  <a:pt x="5118536" y="0"/>
                </a:lnTo>
                <a:lnTo>
                  <a:pt x="5118536" y="9259238"/>
                </a:lnTo>
                <a:lnTo>
                  <a:pt x="0" y="9259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2389156"/>
            <a:ext cx="8849122" cy="4276910"/>
            <a:chOff x="0" y="0"/>
            <a:chExt cx="11798830" cy="5702546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1798830" cy="24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Bold"/>
                </a:rPr>
                <a:t>Алгоритм функции сортировки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55629"/>
              <a:ext cx="11798830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СОРТИРОВКА ШЕЙКЕРНАЯ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919466"/>
              <a:ext cx="11798830" cy="1783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Была выбрана как самая простая сортировка для небольших объемов данных, но более сложная чем сортировка пузырьком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89126">
            <a:off x="13838744" y="6189726"/>
            <a:ext cx="4928314" cy="5292150"/>
          </a:xfrm>
          <a:custGeom>
            <a:avLst/>
            <a:gdLst/>
            <a:ahLst/>
            <a:cxnLst/>
            <a:rect l="l" t="t" r="r" b="b"/>
            <a:pathLst>
              <a:path w="4928314" h="5292150">
                <a:moveTo>
                  <a:pt x="0" y="0"/>
                </a:moveTo>
                <a:lnTo>
                  <a:pt x="4928314" y="0"/>
                </a:lnTo>
                <a:lnTo>
                  <a:pt x="4928314" y="5292149"/>
                </a:lnTo>
                <a:lnTo>
                  <a:pt x="0" y="5292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03919" y="2520193"/>
            <a:ext cx="10624757" cy="5246614"/>
            <a:chOff x="0" y="0"/>
            <a:chExt cx="41358138" cy="204230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358139" cy="20423074"/>
            </a:xfrm>
            <a:custGeom>
              <a:avLst/>
              <a:gdLst/>
              <a:ahLst/>
              <a:cxnLst/>
              <a:rect l="l" t="t" r="r" b="b"/>
              <a:pathLst>
                <a:path w="41358139" h="20423074">
                  <a:moveTo>
                    <a:pt x="41233678" y="59690"/>
                  </a:moveTo>
                  <a:cubicBezTo>
                    <a:pt x="41269239" y="59690"/>
                    <a:pt x="41298447" y="88900"/>
                    <a:pt x="41298447" y="124460"/>
                  </a:cubicBezTo>
                  <a:lnTo>
                    <a:pt x="41298447" y="20298614"/>
                  </a:lnTo>
                  <a:cubicBezTo>
                    <a:pt x="41298447" y="20334174"/>
                    <a:pt x="41269239" y="20363385"/>
                    <a:pt x="41233678" y="20363385"/>
                  </a:cubicBezTo>
                  <a:lnTo>
                    <a:pt x="124460" y="20363385"/>
                  </a:lnTo>
                  <a:cubicBezTo>
                    <a:pt x="88900" y="20363385"/>
                    <a:pt x="59690" y="20334174"/>
                    <a:pt x="59690" y="202986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233678" y="59690"/>
                  </a:lnTo>
                  <a:moveTo>
                    <a:pt x="4123367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298614"/>
                  </a:lnTo>
                  <a:cubicBezTo>
                    <a:pt x="0" y="20367194"/>
                    <a:pt x="55880" y="20423074"/>
                    <a:pt x="124460" y="20423074"/>
                  </a:cubicBezTo>
                  <a:lnTo>
                    <a:pt x="41233678" y="20423074"/>
                  </a:lnTo>
                  <a:cubicBezTo>
                    <a:pt x="41302257" y="20423074"/>
                    <a:pt x="41358139" y="20367194"/>
                    <a:pt x="41358139" y="20298614"/>
                  </a:cubicBezTo>
                  <a:lnTo>
                    <a:pt x="41358139" y="124460"/>
                  </a:lnTo>
                  <a:cubicBezTo>
                    <a:pt x="41358139" y="55880"/>
                    <a:pt x="41302257" y="0"/>
                    <a:pt x="41233678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1107189" y="1597022"/>
            <a:ext cx="3549227" cy="3644906"/>
          </a:xfrm>
          <a:custGeom>
            <a:avLst/>
            <a:gdLst/>
            <a:ahLst/>
            <a:cxnLst/>
            <a:rect l="l" t="t" r="r" b="b"/>
            <a:pathLst>
              <a:path w="3549227" h="3644906">
                <a:moveTo>
                  <a:pt x="0" y="0"/>
                </a:moveTo>
                <a:lnTo>
                  <a:pt x="3549228" y="0"/>
                </a:lnTo>
                <a:lnTo>
                  <a:pt x="3549228" y="3644906"/>
                </a:lnTo>
                <a:lnTo>
                  <a:pt x="0" y="3644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993454">
            <a:off x="15479967" y="-294242"/>
            <a:ext cx="1540669" cy="1735965"/>
          </a:xfrm>
          <a:custGeom>
            <a:avLst/>
            <a:gdLst/>
            <a:ahLst/>
            <a:cxnLst/>
            <a:rect l="l" t="t" r="r" b="b"/>
            <a:pathLst>
              <a:path w="1540669" h="1735965">
                <a:moveTo>
                  <a:pt x="0" y="0"/>
                </a:moveTo>
                <a:lnTo>
                  <a:pt x="1540669" y="0"/>
                </a:lnTo>
                <a:lnTo>
                  <a:pt x="1540669" y="1735965"/>
                </a:lnTo>
                <a:lnTo>
                  <a:pt x="0" y="17359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89492" y="3051228"/>
            <a:ext cx="803632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38B6FF"/>
                </a:solidFill>
                <a:latin typeface="Fira Sans Ultra-Bold"/>
              </a:rPr>
              <a:t>Описание работы программы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89492" y="5374724"/>
            <a:ext cx="803632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Fira Sans Ultra-Bold"/>
              </a:rPr>
              <a:t>Авторизация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954965">
            <a:off x="9686775" y="293987"/>
            <a:ext cx="10296851" cy="11330785"/>
          </a:xfrm>
          <a:custGeom>
            <a:avLst/>
            <a:gdLst/>
            <a:ahLst/>
            <a:cxnLst/>
            <a:rect l="l" t="t" r="r" b="b"/>
            <a:pathLst>
              <a:path w="10296851" h="11330785">
                <a:moveTo>
                  <a:pt x="0" y="0"/>
                </a:moveTo>
                <a:lnTo>
                  <a:pt x="10296851" y="0"/>
                </a:lnTo>
                <a:lnTo>
                  <a:pt x="10296851" y="11330785"/>
                </a:lnTo>
                <a:lnTo>
                  <a:pt x="0" y="11330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917914" y="4313913"/>
            <a:ext cx="4940703" cy="2134608"/>
            <a:chOff x="0" y="0"/>
            <a:chExt cx="1301255" cy="5622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1255" cy="562201"/>
            </a:xfrm>
            <a:custGeom>
              <a:avLst/>
              <a:gdLst/>
              <a:ahLst/>
              <a:cxnLst/>
              <a:rect l="l" t="t" r="r" b="b"/>
              <a:pathLst>
                <a:path w="1301255" h="562201">
                  <a:moveTo>
                    <a:pt x="79915" y="0"/>
                  </a:moveTo>
                  <a:lnTo>
                    <a:pt x="1221340" y="0"/>
                  </a:lnTo>
                  <a:cubicBezTo>
                    <a:pt x="1265476" y="0"/>
                    <a:pt x="1301255" y="35779"/>
                    <a:pt x="1301255" y="79915"/>
                  </a:cubicBezTo>
                  <a:lnTo>
                    <a:pt x="1301255" y="482286"/>
                  </a:lnTo>
                  <a:cubicBezTo>
                    <a:pt x="1301255" y="526422"/>
                    <a:pt x="1265476" y="562201"/>
                    <a:pt x="1221340" y="562201"/>
                  </a:cubicBezTo>
                  <a:lnTo>
                    <a:pt x="79915" y="562201"/>
                  </a:lnTo>
                  <a:cubicBezTo>
                    <a:pt x="35779" y="562201"/>
                    <a:pt x="0" y="526422"/>
                    <a:pt x="0" y="482286"/>
                  </a:cubicBezTo>
                  <a:lnTo>
                    <a:pt x="0" y="79915"/>
                  </a:lnTo>
                  <a:cubicBezTo>
                    <a:pt x="0" y="35779"/>
                    <a:pt x="35779" y="0"/>
                    <a:pt x="79915" y="0"/>
                  </a:cubicBezTo>
                  <a:close/>
                </a:path>
              </a:pathLst>
            </a:custGeom>
            <a:solidFill>
              <a:srgbClr val="D7DEE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01255" cy="609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869587" y="200579"/>
            <a:ext cx="5779306" cy="3134481"/>
            <a:chOff x="0" y="0"/>
            <a:chExt cx="7705742" cy="417930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7705742" cy="4179308"/>
              <a:chOff x="0" y="0"/>
              <a:chExt cx="1522122" cy="82554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22122" cy="825542"/>
              </a:xfrm>
              <a:custGeom>
                <a:avLst/>
                <a:gdLst/>
                <a:ahLst/>
                <a:cxnLst/>
                <a:rect l="l" t="t" r="r" b="b"/>
                <a:pathLst>
                  <a:path w="1522122" h="825542">
                    <a:moveTo>
                      <a:pt x="68319" y="0"/>
                    </a:moveTo>
                    <a:lnTo>
                      <a:pt x="1453803" y="0"/>
                    </a:lnTo>
                    <a:cubicBezTo>
                      <a:pt x="1471922" y="0"/>
                      <a:pt x="1489299" y="7198"/>
                      <a:pt x="1502112" y="20010"/>
                    </a:cubicBezTo>
                    <a:cubicBezTo>
                      <a:pt x="1514924" y="32823"/>
                      <a:pt x="1522122" y="50200"/>
                      <a:pt x="1522122" y="68319"/>
                    </a:cubicBezTo>
                    <a:lnTo>
                      <a:pt x="1522122" y="757223"/>
                    </a:lnTo>
                    <a:cubicBezTo>
                      <a:pt x="1522122" y="775342"/>
                      <a:pt x="1514924" y="792720"/>
                      <a:pt x="1502112" y="805532"/>
                    </a:cubicBezTo>
                    <a:cubicBezTo>
                      <a:pt x="1489299" y="818344"/>
                      <a:pt x="1471922" y="825542"/>
                      <a:pt x="1453803" y="825542"/>
                    </a:cubicBezTo>
                    <a:lnTo>
                      <a:pt x="68319" y="825542"/>
                    </a:lnTo>
                    <a:cubicBezTo>
                      <a:pt x="50200" y="825542"/>
                      <a:pt x="32823" y="818344"/>
                      <a:pt x="20010" y="805532"/>
                    </a:cubicBezTo>
                    <a:cubicBezTo>
                      <a:pt x="7198" y="792720"/>
                      <a:pt x="0" y="775342"/>
                      <a:pt x="0" y="757223"/>
                    </a:cubicBezTo>
                    <a:lnTo>
                      <a:pt x="0" y="68319"/>
                    </a:lnTo>
                    <a:cubicBezTo>
                      <a:pt x="0" y="50200"/>
                      <a:pt x="7198" y="32823"/>
                      <a:pt x="20010" y="20010"/>
                    </a:cubicBezTo>
                    <a:cubicBezTo>
                      <a:pt x="32823" y="7198"/>
                      <a:pt x="50200" y="0"/>
                      <a:pt x="68319" y="0"/>
                    </a:cubicBezTo>
                    <a:close/>
                  </a:path>
                </a:pathLst>
              </a:custGeom>
              <a:solidFill>
                <a:srgbClr val="D7DEE7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1522122" cy="8731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399200" y="222552"/>
              <a:ext cx="6876085" cy="3735157"/>
            </a:xfrm>
            <a:custGeom>
              <a:avLst/>
              <a:gdLst/>
              <a:ahLst/>
              <a:cxnLst/>
              <a:rect l="l" t="t" r="r" b="b"/>
              <a:pathLst>
                <a:path w="6876085" h="3735157">
                  <a:moveTo>
                    <a:pt x="0" y="0"/>
                  </a:moveTo>
                  <a:lnTo>
                    <a:pt x="6876085" y="0"/>
                  </a:lnTo>
                  <a:lnTo>
                    <a:pt x="6876085" y="3735158"/>
                  </a:lnTo>
                  <a:lnTo>
                    <a:pt x="0" y="3735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8167141" y="4620013"/>
            <a:ext cx="4442249" cy="1522408"/>
          </a:xfrm>
          <a:custGeom>
            <a:avLst/>
            <a:gdLst/>
            <a:ahLst/>
            <a:cxnLst/>
            <a:rect l="l" t="t" r="r" b="b"/>
            <a:pathLst>
              <a:path w="4442249" h="1522408">
                <a:moveTo>
                  <a:pt x="0" y="0"/>
                </a:moveTo>
                <a:lnTo>
                  <a:pt x="4442249" y="0"/>
                </a:lnTo>
                <a:lnTo>
                  <a:pt x="4442249" y="1522408"/>
                </a:lnTo>
                <a:lnTo>
                  <a:pt x="0" y="1522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3087789" y="6118349"/>
            <a:ext cx="4940703" cy="3236805"/>
            <a:chOff x="0" y="0"/>
            <a:chExt cx="1301255" cy="8524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01255" cy="852492"/>
            </a:xfrm>
            <a:custGeom>
              <a:avLst/>
              <a:gdLst/>
              <a:ahLst/>
              <a:cxnLst/>
              <a:rect l="l" t="t" r="r" b="b"/>
              <a:pathLst>
                <a:path w="1301255" h="852492">
                  <a:moveTo>
                    <a:pt x="79915" y="0"/>
                  </a:moveTo>
                  <a:lnTo>
                    <a:pt x="1221340" y="0"/>
                  </a:lnTo>
                  <a:cubicBezTo>
                    <a:pt x="1265476" y="0"/>
                    <a:pt x="1301255" y="35779"/>
                    <a:pt x="1301255" y="79915"/>
                  </a:cubicBezTo>
                  <a:lnTo>
                    <a:pt x="1301255" y="772576"/>
                  </a:lnTo>
                  <a:cubicBezTo>
                    <a:pt x="1301255" y="816712"/>
                    <a:pt x="1265476" y="852492"/>
                    <a:pt x="1221340" y="852492"/>
                  </a:cubicBezTo>
                  <a:lnTo>
                    <a:pt x="79915" y="852492"/>
                  </a:lnTo>
                  <a:cubicBezTo>
                    <a:pt x="35779" y="852492"/>
                    <a:pt x="0" y="816712"/>
                    <a:pt x="0" y="772576"/>
                  </a:cubicBezTo>
                  <a:lnTo>
                    <a:pt x="0" y="79915"/>
                  </a:lnTo>
                  <a:cubicBezTo>
                    <a:pt x="0" y="35779"/>
                    <a:pt x="35779" y="0"/>
                    <a:pt x="79915" y="0"/>
                  </a:cubicBezTo>
                  <a:close/>
                </a:path>
              </a:pathLst>
            </a:custGeom>
            <a:solidFill>
              <a:srgbClr val="D7DEE7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301255" cy="9001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459837" y="6314173"/>
            <a:ext cx="4196606" cy="2845157"/>
          </a:xfrm>
          <a:custGeom>
            <a:avLst/>
            <a:gdLst/>
            <a:ahLst/>
            <a:cxnLst/>
            <a:rect l="l" t="t" r="r" b="b"/>
            <a:pathLst>
              <a:path w="4196606" h="2845157">
                <a:moveTo>
                  <a:pt x="0" y="0"/>
                </a:moveTo>
                <a:lnTo>
                  <a:pt x="4196607" y="0"/>
                </a:lnTo>
                <a:lnTo>
                  <a:pt x="4196607" y="2845157"/>
                </a:lnTo>
                <a:lnTo>
                  <a:pt x="0" y="28451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464078">
            <a:off x="5993454" y="5543226"/>
            <a:ext cx="2378312" cy="2049672"/>
          </a:xfrm>
          <a:custGeom>
            <a:avLst/>
            <a:gdLst/>
            <a:ahLst/>
            <a:cxnLst/>
            <a:rect l="l" t="t" r="r" b="b"/>
            <a:pathLst>
              <a:path w="2378312" h="2049672">
                <a:moveTo>
                  <a:pt x="0" y="0"/>
                </a:moveTo>
                <a:lnTo>
                  <a:pt x="2378312" y="0"/>
                </a:lnTo>
                <a:lnTo>
                  <a:pt x="2378312" y="2049672"/>
                </a:lnTo>
                <a:lnTo>
                  <a:pt x="0" y="2049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681863" y="480383"/>
            <a:ext cx="3216590" cy="880542"/>
          </a:xfrm>
          <a:custGeom>
            <a:avLst/>
            <a:gdLst/>
            <a:ahLst/>
            <a:cxnLst/>
            <a:rect l="l" t="t" r="r" b="b"/>
            <a:pathLst>
              <a:path w="3216590" h="880542">
                <a:moveTo>
                  <a:pt x="0" y="0"/>
                </a:moveTo>
                <a:lnTo>
                  <a:pt x="3216590" y="0"/>
                </a:lnTo>
                <a:lnTo>
                  <a:pt x="3216590" y="880541"/>
                </a:lnTo>
                <a:lnTo>
                  <a:pt x="0" y="8805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028700" y="480383"/>
            <a:ext cx="7138441" cy="3460559"/>
            <a:chOff x="0" y="0"/>
            <a:chExt cx="9517921" cy="4614078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57150"/>
              <a:ext cx="8593308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СТАРТОВОЕ ОКНО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002198"/>
              <a:ext cx="9517921" cy="3611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После старта программы пользователю выводится окно приветствия</a:t>
              </a:r>
            </a:p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Далее в зависимости от выбора пользователя, управление переходит в блок регистрации в качестве регистрации, логина. (продолжить как гость тоже является логином)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8461123" y="8469978"/>
            <a:ext cx="3729987" cy="1186814"/>
          </a:xfrm>
          <a:custGeom>
            <a:avLst/>
            <a:gdLst/>
            <a:ahLst/>
            <a:cxnLst/>
            <a:rect l="l" t="t" r="r" b="b"/>
            <a:pathLst>
              <a:path w="3729987" h="1186814">
                <a:moveTo>
                  <a:pt x="0" y="0"/>
                </a:moveTo>
                <a:lnTo>
                  <a:pt x="3729987" y="0"/>
                </a:lnTo>
                <a:lnTo>
                  <a:pt x="3729987" y="1186814"/>
                </a:lnTo>
                <a:lnTo>
                  <a:pt x="0" y="1186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028700" y="4510662"/>
            <a:ext cx="7138441" cy="1631759"/>
            <a:chOff x="0" y="0"/>
            <a:chExt cx="9517921" cy="2175678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57150"/>
              <a:ext cx="8593308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АВТОРИЗАЦИЯ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002198"/>
              <a:ext cx="9517921" cy="1173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При выборе пункта «Вход» запускается соответствующая функция Login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8700" y="6550872"/>
            <a:ext cx="7138441" cy="3460559"/>
            <a:chOff x="0" y="0"/>
            <a:chExt cx="9517921" cy="4614078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57150"/>
              <a:ext cx="8593308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РЕГИСТРАЦИЯ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002198"/>
              <a:ext cx="9517921" cy="3611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В случае если все данные были введены корректно, происходит хеширование пароля вызывается функция, которая записывает пользователя в файл если это возможно (такого пользователя не существует). После регистрации вызывается стартовое окно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89126">
            <a:off x="13838744" y="6189726"/>
            <a:ext cx="4928314" cy="5292150"/>
          </a:xfrm>
          <a:custGeom>
            <a:avLst/>
            <a:gdLst/>
            <a:ahLst/>
            <a:cxnLst/>
            <a:rect l="l" t="t" r="r" b="b"/>
            <a:pathLst>
              <a:path w="4928314" h="5292150">
                <a:moveTo>
                  <a:pt x="0" y="0"/>
                </a:moveTo>
                <a:lnTo>
                  <a:pt x="4928314" y="0"/>
                </a:lnTo>
                <a:lnTo>
                  <a:pt x="4928314" y="5292149"/>
                </a:lnTo>
                <a:lnTo>
                  <a:pt x="0" y="5292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789933">
            <a:off x="-376276" y="7418630"/>
            <a:ext cx="3947021" cy="4447348"/>
          </a:xfrm>
          <a:custGeom>
            <a:avLst/>
            <a:gdLst/>
            <a:ahLst/>
            <a:cxnLst/>
            <a:rect l="l" t="t" r="r" b="b"/>
            <a:pathLst>
              <a:path w="3947021" h="4447348">
                <a:moveTo>
                  <a:pt x="0" y="0"/>
                </a:moveTo>
                <a:lnTo>
                  <a:pt x="3947021" y="0"/>
                </a:lnTo>
                <a:lnTo>
                  <a:pt x="3947021" y="4447347"/>
                </a:lnTo>
                <a:lnTo>
                  <a:pt x="0" y="4447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03919" y="2520193"/>
            <a:ext cx="10624757" cy="5246614"/>
            <a:chOff x="0" y="0"/>
            <a:chExt cx="41358138" cy="204230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358139" cy="20423074"/>
            </a:xfrm>
            <a:custGeom>
              <a:avLst/>
              <a:gdLst/>
              <a:ahLst/>
              <a:cxnLst/>
              <a:rect l="l" t="t" r="r" b="b"/>
              <a:pathLst>
                <a:path w="41358139" h="20423074">
                  <a:moveTo>
                    <a:pt x="41233678" y="59690"/>
                  </a:moveTo>
                  <a:cubicBezTo>
                    <a:pt x="41269239" y="59690"/>
                    <a:pt x="41298447" y="88900"/>
                    <a:pt x="41298447" y="124460"/>
                  </a:cubicBezTo>
                  <a:lnTo>
                    <a:pt x="41298447" y="20298614"/>
                  </a:lnTo>
                  <a:cubicBezTo>
                    <a:pt x="41298447" y="20334174"/>
                    <a:pt x="41269239" y="20363385"/>
                    <a:pt x="41233678" y="20363385"/>
                  </a:cubicBezTo>
                  <a:lnTo>
                    <a:pt x="124460" y="20363385"/>
                  </a:lnTo>
                  <a:cubicBezTo>
                    <a:pt x="88900" y="20363385"/>
                    <a:pt x="59690" y="20334174"/>
                    <a:pt x="59690" y="202986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233678" y="59690"/>
                  </a:lnTo>
                  <a:moveTo>
                    <a:pt x="4123367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298614"/>
                  </a:lnTo>
                  <a:cubicBezTo>
                    <a:pt x="0" y="20367194"/>
                    <a:pt x="55880" y="20423074"/>
                    <a:pt x="124460" y="20423074"/>
                  </a:cubicBezTo>
                  <a:lnTo>
                    <a:pt x="41233678" y="20423074"/>
                  </a:lnTo>
                  <a:cubicBezTo>
                    <a:pt x="41302257" y="20423074"/>
                    <a:pt x="41358139" y="20367194"/>
                    <a:pt x="41358139" y="20298614"/>
                  </a:cubicBezTo>
                  <a:lnTo>
                    <a:pt x="41358139" y="124460"/>
                  </a:lnTo>
                  <a:cubicBezTo>
                    <a:pt x="41358139" y="55880"/>
                    <a:pt x="41302257" y="0"/>
                    <a:pt x="41233678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1107189" y="1597022"/>
            <a:ext cx="3549227" cy="3644906"/>
          </a:xfrm>
          <a:custGeom>
            <a:avLst/>
            <a:gdLst/>
            <a:ahLst/>
            <a:cxnLst/>
            <a:rect l="l" t="t" r="r" b="b"/>
            <a:pathLst>
              <a:path w="3549227" h="3644906">
                <a:moveTo>
                  <a:pt x="0" y="0"/>
                </a:moveTo>
                <a:lnTo>
                  <a:pt x="3549228" y="0"/>
                </a:lnTo>
                <a:lnTo>
                  <a:pt x="3549228" y="3644906"/>
                </a:lnTo>
                <a:lnTo>
                  <a:pt x="0" y="3644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89492" y="3051228"/>
            <a:ext cx="803632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38B6FF"/>
                </a:solidFill>
                <a:latin typeface="Fira Sans Ultra-Bold"/>
              </a:rPr>
              <a:t>Описание работы программы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89492" y="5374724"/>
            <a:ext cx="803632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Fira Sans Ultra-Bold"/>
              </a:rPr>
              <a:t>Администрирование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137581" y="2599004"/>
            <a:ext cx="454346" cy="0"/>
          </a:xfrm>
          <a:prstGeom prst="line">
            <a:avLst/>
          </a:prstGeom>
          <a:ln w="19050" cap="rnd">
            <a:solidFill>
              <a:srgbClr val="38B6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8137581" y="6738777"/>
            <a:ext cx="454346" cy="0"/>
          </a:xfrm>
          <a:prstGeom prst="line">
            <a:avLst/>
          </a:prstGeom>
          <a:ln w="19050" cap="rnd">
            <a:solidFill>
              <a:srgbClr val="38B6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8137581" y="3633948"/>
            <a:ext cx="454346" cy="0"/>
          </a:xfrm>
          <a:prstGeom prst="line">
            <a:avLst/>
          </a:prstGeom>
          <a:ln w="19050" cap="rnd">
            <a:solidFill>
              <a:srgbClr val="38B6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8137581" y="4668891"/>
            <a:ext cx="454346" cy="0"/>
          </a:xfrm>
          <a:prstGeom prst="line">
            <a:avLst/>
          </a:prstGeom>
          <a:ln w="19050" cap="rnd">
            <a:solidFill>
              <a:srgbClr val="38B6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8137581" y="5703834"/>
            <a:ext cx="454346" cy="0"/>
          </a:xfrm>
          <a:prstGeom prst="line">
            <a:avLst/>
          </a:prstGeom>
          <a:ln w="19050" cap="rnd">
            <a:solidFill>
              <a:srgbClr val="38B6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890256" y="7352187"/>
            <a:ext cx="4928314" cy="5292150"/>
          </a:xfrm>
          <a:custGeom>
            <a:avLst/>
            <a:gdLst/>
            <a:ahLst/>
            <a:cxnLst/>
            <a:rect l="l" t="t" r="r" b="b"/>
            <a:pathLst>
              <a:path w="4928314" h="5292150">
                <a:moveTo>
                  <a:pt x="0" y="0"/>
                </a:moveTo>
                <a:lnTo>
                  <a:pt x="4928314" y="0"/>
                </a:lnTo>
                <a:lnTo>
                  <a:pt x="4928314" y="5292150"/>
                </a:lnTo>
                <a:lnTo>
                  <a:pt x="0" y="5292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4858170">
            <a:off x="15122486" y="197310"/>
            <a:ext cx="2138011" cy="1985678"/>
          </a:xfrm>
          <a:custGeom>
            <a:avLst/>
            <a:gdLst/>
            <a:ahLst/>
            <a:cxnLst/>
            <a:rect l="l" t="t" r="r" b="b"/>
            <a:pathLst>
              <a:path w="2138011" h="1985678">
                <a:moveTo>
                  <a:pt x="0" y="0"/>
                </a:moveTo>
                <a:lnTo>
                  <a:pt x="2138012" y="0"/>
                </a:lnTo>
                <a:lnTo>
                  <a:pt x="2138012" y="1985678"/>
                </a:lnTo>
                <a:lnTo>
                  <a:pt x="0" y="1985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2419934"/>
            <a:ext cx="6675677" cy="3161451"/>
            <a:chOff x="0" y="0"/>
            <a:chExt cx="8900902" cy="421526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8900902" cy="305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>
                  <a:solidFill>
                    <a:srgbClr val="FFFFFF"/>
                  </a:solidFill>
                  <a:latin typeface="Fira Sans Ultra-Bold"/>
                </a:rPr>
                <a:t>ПоставленныеЗадачи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542169"/>
              <a:ext cx="8900902" cy="673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>
                  <a:solidFill>
                    <a:srgbClr val="38B6FF"/>
                  </a:solidFill>
                  <a:latin typeface="Clear Sans"/>
                </a:rPr>
                <a:t>Для реализации основной цели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767681" y="2372309"/>
            <a:ext cx="7965432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lear Sans"/>
              </a:rPr>
              <a:t>Провести анализ требований к экзаменационным билетам в различных учебных заведениях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67681" y="6527322"/>
            <a:ext cx="7965432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lear Sans"/>
              </a:rPr>
              <a:t>Предусмотреть различные варианты вывода подготовленных билетов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67681" y="3411063"/>
            <a:ext cx="7965432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lear Sans"/>
              </a:rPr>
              <a:t>Изучить существующие программные решения, выявить их достоинства и недостатки;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Clear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767681" y="4449816"/>
            <a:ext cx="7965432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lear Sans"/>
              </a:rPr>
              <a:t>Спроектировать архитектуру приложения с учетом требований масштабируемости и расширяемости;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67681" y="5488569"/>
            <a:ext cx="7965432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lear Sans"/>
              </a:rPr>
              <a:t>Реализовать функционал по созданию тестов и формированию банка вопросов;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Clear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10547" y="1872723"/>
            <a:ext cx="6629597" cy="6541553"/>
            <a:chOff x="0" y="0"/>
            <a:chExt cx="25806498" cy="25463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06498" cy="25463779"/>
            </a:xfrm>
            <a:custGeom>
              <a:avLst/>
              <a:gdLst/>
              <a:ahLst/>
              <a:cxnLst/>
              <a:rect l="l" t="t" r="r" b="b"/>
              <a:pathLst>
                <a:path w="25806498" h="25463779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 rot="2465065">
            <a:off x="16126662" y="7000710"/>
            <a:ext cx="1056828" cy="1833975"/>
          </a:xfrm>
          <a:custGeom>
            <a:avLst/>
            <a:gdLst/>
            <a:ahLst/>
            <a:cxnLst/>
            <a:rect l="l" t="t" r="r" b="b"/>
            <a:pathLst>
              <a:path w="1056828" h="1833975">
                <a:moveTo>
                  <a:pt x="0" y="0"/>
                </a:moveTo>
                <a:lnTo>
                  <a:pt x="1056828" y="0"/>
                </a:lnTo>
                <a:lnTo>
                  <a:pt x="1056828" y="1833976"/>
                </a:lnTo>
                <a:lnTo>
                  <a:pt x="0" y="183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397849">
            <a:off x="10019893" y="1288577"/>
            <a:ext cx="1709706" cy="1568656"/>
          </a:xfrm>
          <a:custGeom>
            <a:avLst/>
            <a:gdLst/>
            <a:ahLst/>
            <a:cxnLst/>
            <a:rect l="l" t="t" r="r" b="b"/>
            <a:pathLst>
              <a:path w="1709706" h="156865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669597" y="3455138"/>
            <a:ext cx="6311497" cy="3086100"/>
            <a:chOff x="0" y="0"/>
            <a:chExt cx="8415329" cy="411480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8415329" cy="4114800"/>
              <a:chOff x="0" y="0"/>
              <a:chExt cx="1662287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662287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662287" h="812800">
                    <a:moveTo>
                      <a:pt x="62559" y="0"/>
                    </a:moveTo>
                    <a:lnTo>
                      <a:pt x="1599729" y="0"/>
                    </a:lnTo>
                    <a:cubicBezTo>
                      <a:pt x="1616320" y="0"/>
                      <a:pt x="1632232" y="6591"/>
                      <a:pt x="1643964" y="18323"/>
                    </a:cubicBezTo>
                    <a:cubicBezTo>
                      <a:pt x="1655696" y="30055"/>
                      <a:pt x="1662287" y="45967"/>
                      <a:pt x="1662287" y="62559"/>
                    </a:cubicBezTo>
                    <a:lnTo>
                      <a:pt x="1662287" y="750241"/>
                    </a:lnTo>
                    <a:cubicBezTo>
                      <a:pt x="1662287" y="784792"/>
                      <a:pt x="1634279" y="812800"/>
                      <a:pt x="1599729" y="812800"/>
                    </a:cubicBezTo>
                    <a:lnTo>
                      <a:pt x="62559" y="812800"/>
                    </a:lnTo>
                    <a:cubicBezTo>
                      <a:pt x="45967" y="812800"/>
                      <a:pt x="30055" y="806209"/>
                      <a:pt x="18323" y="794477"/>
                    </a:cubicBezTo>
                    <a:cubicBezTo>
                      <a:pt x="6591" y="782745"/>
                      <a:pt x="0" y="766833"/>
                      <a:pt x="0" y="750241"/>
                    </a:cubicBezTo>
                    <a:lnTo>
                      <a:pt x="0" y="62559"/>
                    </a:lnTo>
                    <a:cubicBezTo>
                      <a:pt x="0" y="45967"/>
                      <a:pt x="6591" y="30055"/>
                      <a:pt x="18323" y="18323"/>
                    </a:cubicBezTo>
                    <a:cubicBezTo>
                      <a:pt x="30055" y="6591"/>
                      <a:pt x="45967" y="0"/>
                      <a:pt x="62559" y="0"/>
                    </a:cubicBezTo>
                    <a:close/>
                  </a:path>
                </a:pathLst>
              </a:custGeom>
              <a:solidFill>
                <a:srgbClr val="D7DEE7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1662287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570771" y="548213"/>
              <a:ext cx="7273787" cy="3018374"/>
            </a:xfrm>
            <a:custGeom>
              <a:avLst/>
              <a:gdLst/>
              <a:ahLst/>
              <a:cxnLst/>
              <a:rect l="l" t="t" r="r" b="b"/>
              <a:pathLst>
                <a:path w="7273787" h="3018374">
                  <a:moveTo>
                    <a:pt x="0" y="0"/>
                  </a:moveTo>
                  <a:lnTo>
                    <a:pt x="7273787" y="0"/>
                  </a:lnTo>
                  <a:lnTo>
                    <a:pt x="7273787" y="3018374"/>
                  </a:lnTo>
                  <a:lnTo>
                    <a:pt x="0" y="3018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028700" y="2612993"/>
            <a:ext cx="7444854" cy="6003634"/>
            <a:chOff x="0" y="0"/>
            <a:chExt cx="9926472" cy="800484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9926472" cy="1206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Bold"/>
                </a:rPr>
                <a:t>Администрирование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649129"/>
              <a:ext cx="9926472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ВОЗМОЖНОСТИ АДМИНИСТРАТОРА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712966"/>
              <a:ext cx="9926472" cy="2392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При выборе пункта «Просмотреть всех пользователей» будет открыто окно, в котором будет выведена вся информация о пользователях, такие как логин, имя, фамилия, почта, возраст, ID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612166"/>
              <a:ext cx="9926472" cy="2392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При выборе пункта «Просмотреть публичные тесты» будет открыто такое же окно, как и для всех пользователей, за исключением возможности редактировать любой тест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89126">
            <a:off x="13838744" y="6189726"/>
            <a:ext cx="4928314" cy="5292150"/>
          </a:xfrm>
          <a:custGeom>
            <a:avLst/>
            <a:gdLst/>
            <a:ahLst/>
            <a:cxnLst/>
            <a:rect l="l" t="t" r="r" b="b"/>
            <a:pathLst>
              <a:path w="4928314" h="5292150">
                <a:moveTo>
                  <a:pt x="0" y="0"/>
                </a:moveTo>
                <a:lnTo>
                  <a:pt x="4928314" y="0"/>
                </a:lnTo>
                <a:lnTo>
                  <a:pt x="4928314" y="5292149"/>
                </a:lnTo>
                <a:lnTo>
                  <a:pt x="0" y="5292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789933">
            <a:off x="-376276" y="7418630"/>
            <a:ext cx="3947021" cy="4447348"/>
          </a:xfrm>
          <a:custGeom>
            <a:avLst/>
            <a:gdLst/>
            <a:ahLst/>
            <a:cxnLst/>
            <a:rect l="l" t="t" r="r" b="b"/>
            <a:pathLst>
              <a:path w="3947021" h="4447348">
                <a:moveTo>
                  <a:pt x="0" y="0"/>
                </a:moveTo>
                <a:lnTo>
                  <a:pt x="3947021" y="0"/>
                </a:lnTo>
                <a:lnTo>
                  <a:pt x="3947021" y="4447347"/>
                </a:lnTo>
                <a:lnTo>
                  <a:pt x="0" y="4447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03919" y="2520193"/>
            <a:ext cx="10624757" cy="5246614"/>
            <a:chOff x="0" y="0"/>
            <a:chExt cx="41358138" cy="204230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358139" cy="20423074"/>
            </a:xfrm>
            <a:custGeom>
              <a:avLst/>
              <a:gdLst/>
              <a:ahLst/>
              <a:cxnLst/>
              <a:rect l="l" t="t" r="r" b="b"/>
              <a:pathLst>
                <a:path w="41358139" h="20423074">
                  <a:moveTo>
                    <a:pt x="41233678" y="59690"/>
                  </a:moveTo>
                  <a:cubicBezTo>
                    <a:pt x="41269239" y="59690"/>
                    <a:pt x="41298447" y="88900"/>
                    <a:pt x="41298447" y="124460"/>
                  </a:cubicBezTo>
                  <a:lnTo>
                    <a:pt x="41298447" y="20298614"/>
                  </a:lnTo>
                  <a:cubicBezTo>
                    <a:pt x="41298447" y="20334174"/>
                    <a:pt x="41269239" y="20363385"/>
                    <a:pt x="41233678" y="20363385"/>
                  </a:cubicBezTo>
                  <a:lnTo>
                    <a:pt x="124460" y="20363385"/>
                  </a:lnTo>
                  <a:cubicBezTo>
                    <a:pt x="88900" y="20363385"/>
                    <a:pt x="59690" y="20334174"/>
                    <a:pt x="59690" y="202986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233678" y="59690"/>
                  </a:lnTo>
                  <a:moveTo>
                    <a:pt x="4123367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298614"/>
                  </a:lnTo>
                  <a:cubicBezTo>
                    <a:pt x="0" y="20367194"/>
                    <a:pt x="55880" y="20423074"/>
                    <a:pt x="124460" y="20423074"/>
                  </a:cubicBezTo>
                  <a:lnTo>
                    <a:pt x="41233678" y="20423074"/>
                  </a:lnTo>
                  <a:cubicBezTo>
                    <a:pt x="41302257" y="20423074"/>
                    <a:pt x="41358139" y="20367194"/>
                    <a:pt x="41358139" y="20298614"/>
                  </a:cubicBezTo>
                  <a:lnTo>
                    <a:pt x="41358139" y="124460"/>
                  </a:lnTo>
                  <a:cubicBezTo>
                    <a:pt x="41358139" y="55880"/>
                    <a:pt x="41302257" y="0"/>
                    <a:pt x="41233678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1107189" y="1597022"/>
            <a:ext cx="3549227" cy="3644906"/>
          </a:xfrm>
          <a:custGeom>
            <a:avLst/>
            <a:gdLst/>
            <a:ahLst/>
            <a:cxnLst/>
            <a:rect l="l" t="t" r="r" b="b"/>
            <a:pathLst>
              <a:path w="3549227" h="3644906">
                <a:moveTo>
                  <a:pt x="0" y="0"/>
                </a:moveTo>
                <a:lnTo>
                  <a:pt x="3549228" y="0"/>
                </a:lnTo>
                <a:lnTo>
                  <a:pt x="3549228" y="3644906"/>
                </a:lnTo>
                <a:lnTo>
                  <a:pt x="0" y="3644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89492" y="3051228"/>
            <a:ext cx="803632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38B6FF"/>
                </a:solidFill>
                <a:latin typeface="Fira Sans Ultra-Bold"/>
              </a:rPr>
              <a:t>Описание работы программы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89492" y="5374724"/>
            <a:ext cx="803632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Fira Sans Ultra-Bold"/>
              </a:rPr>
              <a:t>От лица пользователя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10547" y="1872723"/>
            <a:ext cx="6629597" cy="6541553"/>
            <a:chOff x="0" y="0"/>
            <a:chExt cx="25806498" cy="25463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06498" cy="25463779"/>
            </a:xfrm>
            <a:custGeom>
              <a:avLst/>
              <a:gdLst/>
              <a:ahLst/>
              <a:cxnLst/>
              <a:rect l="l" t="t" r="r" b="b"/>
              <a:pathLst>
                <a:path w="25806498" h="25463779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 rot="2465065">
            <a:off x="16126662" y="7000710"/>
            <a:ext cx="1056828" cy="1833975"/>
          </a:xfrm>
          <a:custGeom>
            <a:avLst/>
            <a:gdLst/>
            <a:ahLst/>
            <a:cxnLst/>
            <a:rect l="l" t="t" r="r" b="b"/>
            <a:pathLst>
              <a:path w="1056828" h="1833975">
                <a:moveTo>
                  <a:pt x="0" y="0"/>
                </a:moveTo>
                <a:lnTo>
                  <a:pt x="1056828" y="0"/>
                </a:lnTo>
                <a:lnTo>
                  <a:pt x="1056828" y="1833976"/>
                </a:lnTo>
                <a:lnTo>
                  <a:pt x="0" y="183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397849">
            <a:off x="10019893" y="1288577"/>
            <a:ext cx="1709706" cy="1568656"/>
          </a:xfrm>
          <a:custGeom>
            <a:avLst/>
            <a:gdLst/>
            <a:ahLst/>
            <a:cxnLst/>
            <a:rect l="l" t="t" r="r" b="b"/>
            <a:pathLst>
              <a:path w="1709706" h="156865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669597" y="3455138"/>
            <a:ext cx="6311497" cy="3086100"/>
            <a:chOff x="0" y="0"/>
            <a:chExt cx="8415329" cy="411480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8415329" cy="4114800"/>
              <a:chOff x="0" y="0"/>
              <a:chExt cx="1662287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662287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662287" h="812800">
                    <a:moveTo>
                      <a:pt x="62559" y="0"/>
                    </a:moveTo>
                    <a:lnTo>
                      <a:pt x="1599729" y="0"/>
                    </a:lnTo>
                    <a:cubicBezTo>
                      <a:pt x="1616320" y="0"/>
                      <a:pt x="1632232" y="6591"/>
                      <a:pt x="1643964" y="18323"/>
                    </a:cubicBezTo>
                    <a:cubicBezTo>
                      <a:pt x="1655696" y="30055"/>
                      <a:pt x="1662287" y="45967"/>
                      <a:pt x="1662287" y="62559"/>
                    </a:cubicBezTo>
                    <a:lnTo>
                      <a:pt x="1662287" y="750241"/>
                    </a:lnTo>
                    <a:cubicBezTo>
                      <a:pt x="1662287" y="784792"/>
                      <a:pt x="1634279" y="812800"/>
                      <a:pt x="1599729" y="812800"/>
                    </a:cubicBezTo>
                    <a:lnTo>
                      <a:pt x="62559" y="812800"/>
                    </a:lnTo>
                    <a:cubicBezTo>
                      <a:pt x="45967" y="812800"/>
                      <a:pt x="30055" y="806209"/>
                      <a:pt x="18323" y="794477"/>
                    </a:cubicBezTo>
                    <a:cubicBezTo>
                      <a:pt x="6591" y="782745"/>
                      <a:pt x="0" y="766833"/>
                      <a:pt x="0" y="750241"/>
                    </a:cubicBezTo>
                    <a:lnTo>
                      <a:pt x="0" y="62559"/>
                    </a:lnTo>
                    <a:cubicBezTo>
                      <a:pt x="0" y="45967"/>
                      <a:pt x="6591" y="30055"/>
                      <a:pt x="18323" y="18323"/>
                    </a:cubicBezTo>
                    <a:cubicBezTo>
                      <a:pt x="30055" y="6591"/>
                      <a:pt x="45967" y="0"/>
                      <a:pt x="62559" y="0"/>
                    </a:cubicBezTo>
                    <a:close/>
                  </a:path>
                </a:pathLst>
              </a:custGeom>
              <a:solidFill>
                <a:srgbClr val="D7DEE7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1662287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813385" y="346854"/>
              <a:ext cx="6788560" cy="3421091"/>
            </a:xfrm>
            <a:custGeom>
              <a:avLst/>
              <a:gdLst/>
              <a:ahLst/>
              <a:cxnLst/>
              <a:rect l="l" t="t" r="r" b="b"/>
              <a:pathLst>
                <a:path w="6788560" h="3421091">
                  <a:moveTo>
                    <a:pt x="0" y="0"/>
                  </a:moveTo>
                  <a:lnTo>
                    <a:pt x="6788560" y="0"/>
                  </a:lnTo>
                  <a:lnTo>
                    <a:pt x="6788560" y="3421092"/>
                  </a:lnTo>
                  <a:lnTo>
                    <a:pt x="0" y="3421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028700" y="1703356"/>
            <a:ext cx="7444854" cy="5648510"/>
            <a:chOff x="0" y="0"/>
            <a:chExt cx="9926472" cy="753134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9926472" cy="24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Ultra-Bold"/>
                </a:rPr>
                <a:t>От лица пользователя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855629"/>
              <a:ext cx="9926472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ПОСЛЕ АВТОРИЗАЦИИ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919466"/>
              <a:ext cx="9926472" cy="3611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  - При выборе каждого пункта вызывается соответствующая функция, которая представляет свое окно для управления.</a:t>
              </a:r>
            </a:p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  - При выборе пункта «Выйти» программа завершается.</a:t>
              </a:r>
            </a:p>
            <a:p>
              <a:pPr algn="just">
                <a:lnSpc>
                  <a:spcPts val="3600"/>
                </a:lnSpc>
              </a:pPr>
              <a:endParaRPr lang="en-US" sz="2400">
                <a:solidFill>
                  <a:srgbClr val="FFFFFF"/>
                </a:solidFill>
                <a:latin typeface="Clear Sans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10547" y="1872723"/>
            <a:ext cx="6629597" cy="6541553"/>
            <a:chOff x="0" y="0"/>
            <a:chExt cx="25806498" cy="25463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06498" cy="25463779"/>
            </a:xfrm>
            <a:custGeom>
              <a:avLst/>
              <a:gdLst/>
              <a:ahLst/>
              <a:cxnLst/>
              <a:rect l="l" t="t" r="r" b="b"/>
              <a:pathLst>
                <a:path w="25806498" h="25463779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 rot="2465065">
            <a:off x="16126662" y="7000710"/>
            <a:ext cx="1056828" cy="1833975"/>
          </a:xfrm>
          <a:custGeom>
            <a:avLst/>
            <a:gdLst/>
            <a:ahLst/>
            <a:cxnLst/>
            <a:rect l="l" t="t" r="r" b="b"/>
            <a:pathLst>
              <a:path w="1056828" h="1833975">
                <a:moveTo>
                  <a:pt x="0" y="0"/>
                </a:moveTo>
                <a:lnTo>
                  <a:pt x="1056828" y="0"/>
                </a:lnTo>
                <a:lnTo>
                  <a:pt x="1056828" y="1833976"/>
                </a:lnTo>
                <a:lnTo>
                  <a:pt x="0" y="183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397849">
            <a:off x="10019893" y="1288577"/>
            <a:ext cx="1709706" cy="1568656"/>
          </a:xfrm>
          <a:custGeom>
            <a:avLst/>
            <a:gdLst/>
            <a:ahLst/>
            <a:cxnLst/>
            <a:rect l="l" t="t" r="r" b="b"/>
            <a:pathLst>
              <a:path w="1709706" h="156865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669597" y="2072905"/>
            <a:ext cx="6311497" cy="5850568"/>
            <a:chOff x="0" y="0"/>
            <a:chExt cx="8415329" cy="780075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8415329" cy="7800757"/>
              <a:chOff x="0" y="0"/>
              <a:chExt cx="1662287" cy="1540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662287" cy="1540890"/>
              </a:xfrm>
              <a:custGeom>
                <a:avLst/>
                <a:gdLst/>
                <a:ahLst/>
                <a:cxnLst/>
                <a:rect l="l" t="t" r="r" b="b"/>
                <a:pathLst>
                  <a:path w="1662287" h="1540890">
                    <a:moveTo>
                      <a:pt x="62559" y="0"/>
                    </a:moveTo>
                    <a:lnTo>
                      <a:pt x="1599729" y="0"/>
                    </a:lnTo>
                    <a:cubicBezTo>
                      <a:pt x="1616320" y="0"/>
                      <a:pt x="1632232" y="6591"/>
                      <a:pt x="1643964" y="18323"/>
                    </a:cubicBezTo>
                    <a:cubicBezTo>
                      <a:pt x="1655696" y="30055"/>
                      <a:pt x="1662287" y="45967"/>
                      <a:pt x="1662287" y="62559"/>
                    </a:cubicBezTo>
                    <a:lnTo>
                      <a:pt x="1662287" y="1478332"/>
                    </a:lnTo>
                    <a:cubicBezTo>
                      <a:pt x="1662287" y="1494923"/>
                      <a:pt x="1655696" y="1510835"/>
                      <a:pt x="1643964" y="1522567"/>
                    </a:cubicBezTo>
                    <a:cubicBezTo>
                      <a:pt x="1632232" y="1534299"/>
                      <a:pt x="1616320" y="1540890"/>
                      <a:pt x="1599729" y="1540890"/>
                    </a:cubicBezTo>
                    <a:lnTo>
                      <a:pt x="62559" y="1540890"/>
                    </a:lnTo>
                    <a:cubicBezTo>
                      <a:pt x="45967" y="1540890"/>
                      <a:pt x="30055" y="1534299"/>
                      <a:pt x="18323" y="1522567"/>
                    </a:cubicBezTo>
                    <a:cubicBezTo>
                      <a:pt x="6591" y="1510835"/>
                      <a:pt x="0" y="1494923"/>
                      <a:pt x="0" y="1478332"/>
                    </a:cubicBezTo>
                    <a:lnTo>
                      <a:pt x="0" y="62559"/>
                    </a:lnTo>
                    <a:cubicBezTo>
                      <a:pt x="0" y="45967"/>
                      <a:pt x="6591" y="30055"/>
                      <a:pt x="18323" y="18323"/>
                    </a:cubicBezTo>
                    <a:cubicBezTo>
                      <a:pt x="30055" y="6591"/>
                      <a:pt x="45967" y="0"/>
                      <a:pt x="62559" y="0"/>
                    </a:cubicBezTo>
                    <a:close/>
                  </a:path>
                </a:pathLst>
              </a:custGeom>
              <a:solidFill>
                <a:srgbClr val="D7DEE7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1662287" cy="15885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287167" y="508632"/>
              <a:ext cx="7840996" cy="6783493"/>
            </a:xfrm>
            <a:custGeom>
              <a:avLst/>
              <a:gdLst/>
              <a:ahLst/>
              <a:cxnLst/>
              <a:rect l="l" t="t" r="r" b="b"/>
              <a:pathLst>
                <a:path w="7840996" h="6783493">
                  <a:moveTo>
                    <a:pt x="0" y="0"/>
                  </a:moveTo>
                  <a:lnTo>
                    <a:pt x="7840995" y="0"/>
                  </a:lnTo>
                  <a:lnTo>
                    <a:pt x="7840995" y="6783493"/>
                  </a:lnTo>
                  <a:lnTo>
                    <a:pt x="0" y="6783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028700" y="1703356"/>
            <a:ext cx="7444854" cy="5648510"/>
            <a:chOff x="0" y="0"/>
            <a:chExt cx="9926472" cy="753134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9926472" cy="24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Ultra-Bold"/>
                </a:rPr>
                <a:t>От лица пользователя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855629"/>
              <a:ext cx="9926472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МЕНЮ СОЗДАНИЯ ТЕСТА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919466"/>
              <a:ext cx="9926472" cy="3611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Пользователю дается возможность создать свой тест и далее при корректном вводе данных и успешном создании выводится соответствующее окно и вызывается функция, которая запишет созданный тест в файл, а также создаст файл для хранения рейтинга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10547" y="1872723"/>
            <a:ext cx="6629597" cy="6541553"/>
            <a:chOff x="0" y="0"/>
            <a:chExt cx="25806498" cy="25463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06498" cy="25463779"/>
            </a:xfrm>
            <a:custGeom>
              <a:avLst/>
              <a:gdLst/>
              <a:ahLst/>
              <a:cxnLst/>
              <a:rect l="l" t="t" r="r" b="b"/>
              <a:pathLst>
                <a:path w="25806498" h="25463779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 rot="2465065">
            <a:off x="16126662" y="7000710"/>
            <a:ext cx="1056828" cy="1833975"/>
          </a:xfrm>
          <a:custGeom>
            <a:avLst/>
            <a:gdLst/>
            <a:ahLst/>
            <a:cxnLst/>
            <a:rect l="l" t="t" r="r" b="b"/>
            <a:pathLst>
              <a:path w="1056828" h="1833975">
                <a:moveTo>
                  <a:pt x="0" y="0"/>
                </a:moveTo>
                <a:lnTo>
                  <a:pt x="1056828" y="0"/>
                </a:lnTo>
                <a:lnTo>
                  <a:pt x="1056828" y="1833976"/>
                </a:lnTo>
                <a:lnTo>
                  <a:pt x="0" y="183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397849">
            <a:off x="10019893" y="1288577"/>
            <a:ext cx="1709706" cy="1568656"/>
          </a:xfrm>
          <a:custGeom>
            <a:avLst/>
            <a:gdLst/>
            <a:ahLst/>
            <a:cxnLst/>
            <a:rect l="l" t="t" r="r" b="b"/>
            <a:pathLst>
              <a:path w="1709706" h="156865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669597" y="3117109"/>
            <a:ext cx="6311497" cy="3762158"/>
            <a:chOff x="0" y="0"/>
            <a:chExt cx="8415329" cy="501621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8415329" cy="5016211"/>
              <a:chOff x="0" y="0"/>
              <a:chExt cx="1662287" cy="99085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662287" cy="990856"/>
              </a:xfrm>
              <a:custGeom>
                <a:avLst/>
                <a:gdLst/>
                <a:ahLst/>
                <a:cxnLst/>
                <a:rect l="l" t="t" r="r" b="b"/>
                <a:pathLst>
                  <a:path w="1662287" h="990856">
                    <a:moveTo>
                      <a:pt x="62559" y="0"/>
                    </a:moveTo>
                    <a:lnTo>
                      <a:pt x="1599729" y="0"/>
                    </a:lnTo>
                    <a:cubicBezTo>
                      <a:pt x="1616320" y="0"/>
                      <a:pt x="1632232" y="6591"/>
                      <a:pt x="1643964" y="18323"/>
                    </a:cubicBezTo>
                    <a:cubicBezTo>
                      <a:pt x="1655696" y="30055"/>
                      <a:pt x="1662287" y="45967"/>
                      <a:pt x="1662287" y="62559"/>
                    </a:cubicBezTo>
                    <a:lnTo>
                      <a:pt x="1662287" y="928298"/>
                    </a:lnTo>
                    <a:cubicBezTo>
                      <a:pt x="1662287" y="944890"/>
                      <a:pt x="1655696" y="960802"/>
                      <a:pt x="1643964" y="972533"/>
                    </a:cubicBezTo>
                    <a:cubicBezTo>
                      <a:pt x="1632232" y="984266"/>
                      <a:pt x="1616320" y="990856"/>
                      <a:pt x="1599729" y="990856"/>
                    </a:cubicBezTo>
                    <a:lnTo>
                      <a:pt x="62559" y="990856"/>
                    </a:lnTo>
                    <a:cubicBezTo>
                      <a:pt x="28008" y="990856"/>
                      <a:pt x="0" y="962848"/>
                      <a:pt x="0" y="928298"/>
                    </a:cubicBezTo>
                    <a:lnTo>
                      <a:pt x="0" y="62559"/>
                    </a:lnTo>
                    <a:cubicBezTo>
                      <a:pt x="0" y="45967"/>
                      <a:pt x="6591" y="30055"/>
                      <a:pt x="18323" y="18323"/>
                    </a:cubicBezTo>
                    <a:cubicBezTo>
                      <a:pt x="30055" y="6591"/>
                      <a:pt x="45967" y="0"/>
                      <a:pt x="62559" y="0"/>
                    </a:cubicBezTo>
                    <a:close/>
                  </a:path>
                </a:pathLst>
              </a:custGeom>
              <a:solidFill>
                <a:srgbClr val="D7DEE7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1662287" cy="103848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245528" y="393901"/>
              <a:ext cx="7924274" cy="4228409"/>
            </a:xfrm>
            <a:custGeom>
              <a:avLst/>
              <a:gdLst/>
              <a:ahLst/>
              <a:cxnLst/>
              <a:rect l="l" t="t" r="r" b="b"/>
              <a:pathLst>
                <a:path w="7924274" h="4228409">
                  <a:moveTo>
                    <a:pt x="0" y="0"/>
                  </a:moveTo>
                  <a:lnTo>
                    <a:pt x="7924273" y="0"/>
                  </a:lnTo>
                  <a:lnTo>
                    <a:pt x="7924273" y="4228409"/>
                  </a:lnTo>
                  <a:lnTo>
                    <a:pt x="0" y="4228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028700" y="2389156"/>
            <a:ext cx="7444854" cy="6351502"/>
            <a:chOff x="0" y="0"/>
            <a:chExt cx="9926472" cy="846867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9926472" cy="24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Ultra-Bold"/>
                </a:rPr>
                <a:t>От лица пользователя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855629"/>
              <a:ext cx="9926472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МЕНЮ ПРОСМОТРА ТЕСТОВ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919466"/>
              <a:ext cx="9926472" cy="1783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при вызове отобразятся все тесты пользователя с выводом имени теста и сложности, и возможностью сортировать их по разным параметрам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140696"/>
              <a:ext cx="9926472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МЕНЮ ПРОСМОТРА ПУБЛИЧНЫХ ТЕСТОВ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295190"/>
              <a:ext cx="9926472" cy="1173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при вызове отобразятся все публичные тесты все пользователей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10547" y="1872723"/>
            <a:ext cx="6629597" cy="6541553"/>
            <a:chOff x="0" y="0"/>
            <a:chExt cx="25806498" cy="25463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06498" cy="25463779"/>
            </a:xfrm>
            <a:custGeom>
              <a:avLst/>
              <a:gdLst/>
              <a:ahLst/>
              <a:cxnLst/>
              <a:rect l="l" t="t" r="r" b="b"/>
              <a:pathLst>
                <a:path w="25806498" h="25463779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 rot="2465065">
            <a:off x="16126662" y="7000710"/>
            <a:ext cx="1056828" cy="1833975"/>
          </a:xfrm>
          <a:custGeom>
            <a:avLst/>
            <a:gdLst/>
            <a:ahLst/>
            <a:cxnLst/>
            <a:rect l="l" t="t" r="r" b="b"/>
            <a:pathLst>
              <a:path w="1056828" h="1833975">
                <a:moveTo>
                  <a:pt x="0" y="0"/>
                </a:moveTo>
                <a:lnTo>
                  <a:pt x="1056828" y="0"/>
                </a:lnTo>
                <a:lnTo>
                  <a:pt x="1056828" y="1833976"/>
                </a:lnTo>
                <a:lnTo>
                  <a:pt x="0" y="183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397849">
            <a:off x="10019893" y="1288577"/>
            <a:ext cx="1709706" cy="1568656"/>
          </a:xfrm>
          <a:custGeom>
            <a:avLst/>
            <a:gdLst/>
            <a:ahLst/>
            <a:cxnLst/>
            <a:rect l="l" t="t" r="r" b="b"/>
            <a:pathLst>
              <a:path w="1709706" h="156865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669597" y="2520411"/>
            <a:ext cx="6311497" cy="4955555"/>
            <a:chOff x="0" y="0"/>
            <a:chExt cx="8415329" cy="660740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8415329" cy="6607407"/>
              <a:chOff x="0" y="0"/>
              <a:chExt cx="1662287" cy="130516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662287" cy="1305167"/>
              </a:xfrm>
              <a:custGeom>
                <a:avLst/>
                <a:gdLst/>
                <a:ahLst/>
                <a:cxnLst/>
                <a:rect l="l" t="t" r="r" b="b"/>
                <a:pathLst>
                  <a:path w="1662287" h="1305167">
                    <a:moveTo>
                      <a:pt x="62559" y="0"/>
                    </a:moveTo>
                    <a:lnTo>
                      <a:pt x="1599729" y="0"/>
                    </a:lnTo>
                    <a:cubicBezTo>
                      <a:pt x="1616320" y="0"/>
                      <a:pt x="1632232" y="6591"/>
                      <a:pt x="1643964" y="18323"/>
                    </a:cubicBezTo>
                    <a:cubicBezTo>
                      <a:pt x="1655696" y="30055"/>
                      <a:pt x="1662287" y="45967"/>
                      <a:pt x="1662287" y="62559"/>
                    </a:cubicBezTo>
                    <a:lnTo>
                      <a:pt x="1662287" y="1242608"/>
                    </a:lnTo>
                    <a:cubicBezTo>
                      <a:pt x="1662287" y="1277158"/>
                      <a:pt x="1634279" y="1305167"/>
                      <a:pt x="1599729" y="1305167"/>
                    </a:cubicBezTo>
                    <a:lnTo>
                      <a:pt x="62559" y="1305167"/>
                    </a:lnTo>
                    <a:cubicBezTo>
                      <a:pt x="45967" y="1305167"/>
                      <a:pt x="30055" y="1298576"/>
                      <a:pt x="18323" y="1286844"/>
                    </a:cubicBezTo>
                    <a:cubicBezTo>
                      <a:pt x="6591" y="1275112"/>
                      <a:pt x="0" y="1259200"/>
                      <a:pt x="0" y="1242608"/>
                    </a:cubicBezTo>
                    <a:lnTo>
                      <a:pt x="0" y="62559"/>
                    </a:lnTo>
                    <a:cubicBezTo>
                      <a:pt x="0" y="45967"/>
                      <a:pt x="6591" y="30055"/>
                      <a:pt x="18323" y="18323"/>
                    </a:cubicBezTo>
                    <a:cubicBezTo>
                      <a:pt x="30055" y="6591"/>
                      <a:pt x="45967" y="0"/>
                      <a:pt x="62559" y="0"/>
                    </a:cubicBezTo>
                    <a:close/>
                  </a:path>
                </a:pathLst>
              </a:custGeom>
              <a:solidFill>
                <a:srgbClr val="D7DEE7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1662287" cy="13527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434691" y="281831"/>
              <a:ext cx="7545948" cy="6043745"/>
            </a:xfrm>
            <a:custGeom>
              <a:avLst/>
              <a:gdLst/>
              <a:ahLst/>
              <a:cxnLst/>
              <a:rect l="l" t="t" r="r" b="b"/>
              <a:pathLst>
                <a:path w="7545948" h="6043745">
                  <a:moveTo>
                    <a:pt x="0" y="0"/>
                  </a:moveTo>
                  <a:lnTo>
                    <a:pt x="7545948" y="0"/>
                  </a:lnTo>
                  <a:lnTo>
                    <a:pt x="7545948" y="6043745"/>
                  </a:lnTo>
                  <a:lnTo>
                    <a:pt x="0" y="604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028700" y="1017556"/>
            <a:ext cx="7444854" cy="7020110"/>
            <a:chOff x="0" y="0"/>
            <a:chExt cx="9926472" cy="936014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9926472" cy="24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Ultra-Bold"/>
                </a:rPr>
                <a:t>От лица пользователя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855629"/>
              <a:ext cx="9926472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МЕНЮ ПРОСМОТРА ТЕСТА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919466"/>
              <a:ext cx="9926472" cy="5440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Отображает название теста и список возможных действий с ним, при выборе соответствующего пункта вызывается выбранная функция.</a:t>
              </a:r>
            </a:p>
            <a:p>
              <a:pPr algn="just">
                <a:lnSpc>
                  <a:spcPts val="3600"/>
                </a:lnSpc>
              </a:pPr>
              <a:endParaRPr lang="en-US" sz="2400">
                <a:solidFill>
                  <a:srgbClr val="FFFFFF"/>
                </a:solidFill>
                <a:latin typeface="Clear Sans"/>
              </a:endParaRPr>
            </a:p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Если логин пользователя совпадает с логином пользователя, который вызвал функцию то выводится дополнительный пункт «Редактировать тест» </a:t>
              </a:r>
            </a:p>
            <a:p>
              <a:pPr algn="just">
                <a:lnSpc>
                  <a:spcPts val="3600"/>
                </a:lnSpc>
              </a:pPr>
              <a:endParaRPr lang="en-US" sz="2400">
                <a:solidFill>
                  <a:srgbClr val="FFFFFF"/>
                </a:solidFill>
                <a:latin typeface="Clear Sans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10547" y="1872723"/>
            <a:ext cx="6629597" cy="6541553"/>
            <a:chOff x="0" y="0"/>
            <a:chExt cx="25806498" cy="25463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06498" cy="25463779"/>
            </a:xfrm>
            <a:custGeom>
              <a:avLst/>
              <a:gdLst/>
              <a:ahLst/>
              <a:cxnLst/>
              <a:rect l="l" t="t" r="r" b="b"/>
              <a:pathLst>
                <a:path w="25806498" h="25463779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 rot="2465065">
            <a:off x="16126662" y="7000710"/>
            <a:ext cx="1056828" cy="1833975"/>
          </a:xfrm>
          <a:custGeom>
            <a:avLst/>
            <a:gdLst/>
            <a:ahLst/>
            <a:cxnLst/>
            <a:rect l="l" t="t" r="r" b="b"/>
            <a:pathLst>
              <a:path w="1056828" h="1833975">
                <a:moveTo>
                  <a:pt x="0" y="0"/>
                </a:moveTo>
                <a:lnTo>
                  <a:pt x="1056828" y="0"/>
                </a:lnTo>
                <a:lnTo>
                  <a:pt x="1056828" y="1833976"/>
                </a:lnTo>
                <a:lnTo>
                  <a:pt x="0" y="183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397849">
            <a:off x="10019893" y="1288577"/>
            <a:ext cx="1709706" cy="1568656"/>
          </a:xfrm>
          <a:custGeom>
            <a:avLst/>
            <a:gdLst/>
            <a:ahLst/>
            <a:cxnLst/>
            <a:rect l="l" t="t" r="r" b="b"/>
            <a:pathLst>
              <a:path w="1709706" h="156865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669597" y="2520411"/>
            <a:ext cx="6311497" cy="4955555"/>
            <a:chOff x="0" y="0"/>
            <a:chExt cx="8415329" cy="660740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8415329" cy="6607407"/>
              <a:chOff x="0" y="0"/>
              <a:chExt cx="1662287" cy="130516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662287" cy="1305167"/>
              </a:xfrm>
              <a:custGeom>
                <a:avLst/>
                <a:gdLst/>
                <a:ahLst/>
                <a:cxnLst/>
                <a:rect l="l" t="t" r="r" b="b"/>
                <a:pathLst>
                  <a:path w="1662287" h="1305167">
                    <a:moveTo>
                      <a:pt x="62559" y="0"/>
                    </a:moveTo>
                    <a:lnTo>
                      <a:pt x="1599729" y="0"/>
                    </a:lnTo>
                    <a:cubicBezTo>
                      <a:pt x="1616320" y="0"/>
                      <a:pt x="1632232" y="6591"/>
                      <a:pt x="1643964" y="18323"/>
                    </a:cubicBezTo>
                    <a:cubicBezTo>
                      <a:pt x="1655696" y="30055"/>
                      <a:pt x="1662287" y="45967"/>
                      <a:pt x="1662287" y="62559"/>
                    </a:cubicBezTo>
                    <a:lnTo>
                      <a:pt x="1662287" y="1242608"/>
                    </a:lnTo>
                    <a:cubicBezTo>
                      <a:pt x="1662287" y="1277158"/>
                      <a:pt x="1634279" y="1305167"/>
                      <a:pt x="1599729" y="1305167"/>
                    </a:cubicBezTo>
                    <a:lnTo>
                      <a:pt x="62559" y="1305167"/>
                    </a:lnTo>
                    <a:cubicBezTo>
                      <a:pt x="45967" y="1305167"/>
                      <a:pt x="30055" y="1298576"/>
                      <a:pt x="18323" y="1286844"/>
                    </a:cubicBezTo>
                    <a:cubicBezTo>
                      <a:pt x="6591" y="1275112"/>
                      <a:pt x="0" y="1259200"/>
                      <a:pt x="0" y="1242608"/>
                    </a:cubicBezTo>
                    <a:lnTo>
                      <a:pt x="0" y="62559"/>
                    </a:lnTo>
                    <a:cubicBezTo>
                      <a:pt x="0" y="45967"/>
                      <a:pt x="6591" y="30055"/>
                      <a:pt x="18323" y="18323"/>
                    </a:cubicBezTo>
                    <a:cubicBezTo>
                      <a:pt x="30055" y="6591"/>
                      <a:pt x="45967" y="0"/>
                      <a:pt x="62559" y="0"/>
                    </a:cubicBezTo>
                    <a:close/>
                  </a:path>
                </a:pathLst>
              </a:custGeom>
              <a:solidFill>
                <a:srgbClr val="D7DEE7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1662287" cy="13527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434691" y="626330"/>
              <a:ext cx="7545948" cy="5354747"/>
            </a:xfrm>
            <a:custGeom>
              <a:avLst/>
              <a:gdLst/>
              <a:ahLst/>
              <a:cxnLst/>
              <a:rect l="l" t="t" r="r" b="b"/>
              <a:pathLst>
                <a:path w="7545948" h="5354747">
                  <a:moveTo>
                    <a:pt x="0" y="0"/>
                  </a:moveTo>
                  <a:lnTo>
                    <a:pt x="7545948" y="0"/>
                  </a:lnTo>
                  <a:lnTo>
                    <a:pt x="7545948" y="5354747"/>
                  </a:lnTo>
                  <a:lnTo>
                    <a:pt x="0" y="535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028700" y="2160556"/>
            <a:ext cx="7444854" cy="4734110"/>
            <a:chOff x="0" y="0"/>
            <a:chExt cx="9926472" cy="631214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9926472" cy="24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Ultra-Bold"/>
                </a:rPr>
                <a:t>От лица пользователя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855629"/>
              <a:ext cx="9926472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МЕНЮ ПРОСМОТРА РЕЙТИНГА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919466"/>
              <a:ext cx="9926472" cy="2392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Отображается сам рейтинг (отсортированный по убыванию), наивысший результат текущего пользователя и средний результат всех пользователей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10547" y="1872723"/>
            <a:ext cx="6629597" cy="6541553"/>
            <a:chOff x="0" y="0"/>
            <a:chExt cx="25806498" cy="25463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06498" cy="25463779"/>
            </a:xfrm>
            <a:custGeom>
              <a:avLst/>
              <a:gdLst/>
              <a:ahLst/>
              <a:cxnLst/>
              <a:rect l="l" t="t" r="r" b="b"/>
              <a:pathLst>
                <a:path w="25806498" h="25463779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 rot="2465065">
            <a:off x="16126662" y="7000710"/>
            <a:ext cx="1056828" cy="1833975"/>
          </a:xfrm>
          <a:custGeom>
            <a:avLst/>
            <a:gdLst/>
            <a:ahLst/>
            <a:cxnLst/>
            <a:rect l="l" t="t" r="r" b="b"/>
            <a:pathLst>
              <a:path w="1056828" h="1833975">
                <a:moveTo>
                  <a:pt x="0" y="0"/>
                </a:moveTo>
                <a:lnTo>
                  <a:pt x="1056828" y="0"/>
                </a:lnTo>
                <a:lnTo>
                  <a:pt x="1056828" y="1833976"/>
                </a:lnTo>
                <a:lnTo>
                  <a:pt x="0" y="183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397849">
            <a:off x="10019893" y="1288577"/>
            <a:ext cx="1709706" cy="1568656"/>
          </a:xfrm>
          <a:custGeom>
            <a:avLst/>
            <a:gdLst/>
            <a:ahLst/>
            <a:cxnLst/>
            <a:rect l="l" t="t" r="r" b="b"/>
            <a:pathLst>
              <a:path w="1709706" h="156865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669597" y="2520411"/>
            <a:ext cx="6311497" cy="4955555"/>
            <a:chOff x="0" y="0"/>
            <a:chExt cx="8415329" cy="660740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8415329" cy="6607407"/>
              <a:chOff x="0" y="0"/>
              <a:chExt cx="1662287" cy="130516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662287" cy="1305167"/>
              </a:xfrm>
              <a:custGeom>
                <a:avLst/>
                <a:gdLst/>
                <a:ahLst/>
                <a:cxnLst/>
                <a:rect l="l" t="t" r="r" b="b"/>
                <a:pathLst>
                  <a:path w="1662287" h="1305167">
                    <a:moveTo>
                      <a:pt x="62559" y="0"/>
                    </a:moveTo>
                    <a:lnTo>
                      <a:pt x="1599729" y="0"/>
                    </a:lnTo>
                    <a:cubicBezTo>
                      <a:pt x="1616320" y="0"/>
                      <a:pt x="1632232" y="6591"/>
                      <a:pt x="1643964" y="18323"/>
                    </a:cubicBezTo>
                    <a:cubicBezTo>
                      <a:pt x="1655696" y="30055"/>
                      <a:pt x="1662287" y="45967"/>
                      <a:pt x="1662287" y="62559"/>
                    </a:cubicBezTo>
                    <a:lnTo>
                      <a:pt x="1662287" y="1242608"/>
                    </a:lnTo>
                    <a:cubicBezTo>
                      <a:pt x="1662287" y="1277158"/>
                      <a:pt x="1634279" y="1305167"/>
                      <a:pt x="1599729" y="1305167"/>
                    </a:cubicBezTo>
                    <a:lnTo>
                      <a:pt x="62559" y="1305167"/>
                    </a:lnTo>
                    <a:cubicBezTo>
                      <a:pt x="45967" y="1305167"/>
                      <a:pt x="30055" y="1298576"/>
                      <a:pt x="18323" y="1286844"/>
                    </a:cubicBezTo>
                    <a:cubicBezTo>
                      <a:pt x="6591" y="1275112"/>
                      <a:pt x="0" y="1259200"/>
                      <a:pt x="0" y="1242608"/>
                    </a:cubicBezTo>
                    <a:lnTo>
                      <a:pt x="0" y="62559"/>
                    </a:lnTo>
                    <a:cubicBezTo>
                      <a:pt x="0" y="45967"/>
                      <a:pt x="6591" y="30055"/>
                      <a:pt x="18323" y="18323"/>
                    </a:cubicBezTo>
                    <a:cubicBezTo>
                      <a:pt x="30055" y="6591"/>
                      <a:pt x="45967" y="0"/>
                      <a:pt x="62559" y="0"/>
                    </a:cubicBezTo>
                    <a:close/>
                  </a:path>
                </a:pathLst>
              </a:custGeom>
              <a:solidFill>
                <a:srgbClr val="D7DEE7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1662287" cy="135279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434691" y="985293"/>
              <a:ext cx="7545948" cy="4636820"/>
            </a:xfrm>
            <a:custGeom>
              <a:avLst/>
              <a:gdLst/>
              <a:ahLst/>
              <a:cxnLst/>
              <a:rect l="l" t="t" r="r" b="b"/>
              <a:pathLst>
                <a:path w="7545948" h="4636820">
                  <a:moveTo>
                    <a:pt x="0" y="0"/>
                  </a:moveTo>
                  <a:lnTo>
                    <a:pt x="7545948" y="0"/>
                  </a:lnTo>
                  <a:lnTo>
                    <a:pt x="7545948" y="4636820"/>
                  </a:lnTo>
                  <a:lnTo>
                    <a:pt x="0" y="4636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028700" y="1931956"/>
            <a:ext cx="7444854" cy="5191310"/>
            <a:chOff x="0" y="0"/>
            <a:chExt cx="9926472" cy="692174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9926472" cy="24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Ultra-Bold"/>
                </a:rPr>
                <a:t>От лица пользователя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855629"/>
              <a:ext cx="9926472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МЕНЮ РЕДАКТИРОВАНИЯ ТЕСТА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919466"/>
              <a:ext cx="9926472" cy="300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Выводится название текущего теста, и список возможных действий. </a:t>
              </a:r>
            </a:p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Также при открытии этого окна создается локальная копия теста.</a:t>
              </a:r>
            </a:p>
            <a:p>
              <a:pPr algn="just">
                <a:lnSpc>
                  <a:spcPts val="3600"/>
                </a:lnSpc>
              </a:pPr>
              <a:endParaRPr lang="en-US" sz="2400">
                <a:solidFill>
                  <a:srgbClr val="FFFFFF"/>
                </a:solidFill>
                <a:latin typeface="Clear Sans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10547" y="1872723"/>
            <a:ext cx="6629597" cy="6541553"/>
            <a:chOff x="0" y="0"/>
            <a:chExt cx="25806498" cy="25463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06498" cy="25463779"/>
            </a:xfrm>
            <a:custGeom>
              <a:avLst/>
              <a:gdLst/>
              <a:ahLst/>
              <a:cxnLst/>
              <a:rect l="l" t="t" r="r" b="b"/>
              <a:pathLst>
                <a:path w="25806498" h="25463779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 rot="2465065">
            <a:off x="16126662" y="7000710"/>
            <a:ext cx="1056828" cy="1833975"/>
          </a:xfrm>
          <a:custGeom>
            <a:avLst/>
            <a:gdLst/>
            <a:ahLst/>
            <a:cxnLst/>
            <a:rect l="l" t="t" r="r" b="b"/>
            <a:pathLst>
              <a:path w="1056828" h="1833975">
                <a:moveTo>
                  <a:pt x="0" y="0"/>
                </a:moveTo>
                <a:lnTo>
                  <a:pt x="1056828" y="0"/>
                </a:lnTo>
                <a:lnTo>
                  <a:pt x="1056828" y="1833976"/>
                </a:lnTo>
                <a:lnTo>
                  <a:pt x="0" y="183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397849">
            <a:off x="10019893" y="1288577"/>
            <a:ext cx="1709706" cy="1568656"/>
          </a:xfrm>
          <a:custGeom>
            <a:avLst/>
            <a:gdLst/>
            <a:ahLst/>
            <a:cxnLst/>
            <a:rect l="l" t="t" r="r" b="b"/>
            <a:pathLst>
              <a:path w="1709706" h="156865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669597" y="311014"/>
            <a:ext cx="6311497" cy="9261460"/>
            <a:chOff x="0" y="0"/>
            <a:chExt cx="8415329" cy="1234861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8415329" cy="12348613"/>
              <a:chOff x="0" y="0"/>
              <a:chExt cx="1662287" cy="243923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662287" cy="2439232"/>
              </a:xfrm>
              <a:custGeom>
                <a:avLst/>
                <a:gdLst/>
                <a:ahLst/>
                <a:cxnLst/>
                <a:rect l="l" t="t" r="r" b="b"/>
                <a:pathLst>
                  <a:path w="1662287" h="2439232">
                    <a:moveTo>
                      <a:pt x="62559" y="0"/>
                    </a:moveTo>
                    <a:lnTo>
                      <a:pt x="1599729" y="0"/>
                    </a:lnTo>
                    <a:cubicBezTo>
                      <a:pt x="1616320" y="0"/>
                      <a:pt x="1632232" y="6591"/>
                      <a:pt x="1643964" y="18323"/>
                    </a:cubicBezTo>
                    <a:cubicBezTo>
                      <a:pt x="1655696" y="30055"/>
                      <a:pt x="1662287" y="45967"/>
                      <a:pt x="1662287" y="62559"/>
                    </a:cubicBezTo>
                    <a:lnTo>
                      <a:pt x="1662287" y="2376674"/>
                    </a:lnTo>
                    <a:cubicBezTo>
                      <a:pt x="1662287" y="2411224"/>
                      <a:pt x="1634279" y="2439232"/>
                      <a:pt x="1599729" y="2439232"/>
                    </a:cubicBezTo>
                    <a:lnTo>
                      <a:pt x="62559" y="2439232"/>
                    </a:lnTo>
                    <a:cubicBezTo>
                      <a:pt x="45967" y="2439232"/>
                      <a:pt x="30055" y="2432641"/>
                      <a:pt x="18323" y="2420909"/>
                    </a:cubicBezTo>
                    <a:cubicBezTo>
                      <a:pt x="6591" y="2409177"/>
                      <a:pt x="0" y="2393265"/>
                      <a:pt x="0" y="2376674"/>
                    </a:cubicBezTo>
                    <a:lnTo>
                      <a:pt x="0" y="62559"/>
                    </a:lnTo>
                    <a:cubicBezTo>
                      <a:pt x="0" y="45967"/>
                      <a:pt x="6591" y="30055"/>
                      <a:pt x="18323" y="18323"/>
                    </a:cubicBezTo>
                    <a:cubicBezTo>
                      <a:pt x="30055" y="6591"/>
                      <a:pt x="45967" y="0"/>
                      <a:pt x="62559" y="0"/>
                    </a:cubicBezTo>
                    <a:close/>
                  </a:path>
                </a:pathLst>
              </a:custGeom>
              <a:solidFill>
                <a:srgbClr val="D7DEE7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1662287" cy="24868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434691" y="495998"/>
              <a:ext cx="7545948" cy="4368707"/>
            </a:xfrm>
            <a:custGeom>
              <a:avLst/>
              <a:gdLst/>
              <a:ahLst/>
              <a:cxnLst/>
              <a:rect l="l" t="t" r="r" b="b"/>
              <a:pathLst>
                <a:path w="7545948" h="4368707">
                  <a:moveTo>
                    <a:pt x="0" y="0"/>
                  </a:moveTo>
                  <a:lnTo>
                    <a:pt x="7545948" y="0"/>
                  </a:lnTo>
                  <a:lnTo>
                    <a:pt x="7545948" y="4368707"/>
                  </a:lnTo>
                  <a:lnTo>
                    <a:pt x="0" y="4368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11010" y="4989530"/>
              <a:ext cx="5512263" cy="7359083"/>
            </a:xfrm>
            <a:custGeom>
              <a:avLst/>
              <a:gdLst/>
              <a:ahLst/>
              <a:cxnLst/>
              <a:rect l="l" t="t" r="r" b="b"/>
              <a:pathLst>
                <a:path w="5512263" h="7359083">
                  <a:moveTo>
                    <a:pt x="0" y="0"/>
                  </a:moveTo>
                  <a:lnTo>
                    <a:pt x="5512264" y="0"/>
                  </a:lnTo>
                  <a:lnTo>
                    <a:pt x="5512264" y="7359083"/>
                  </a:lnTo>
                  <a:lnTo>
                    <a:pt x="0" y="7359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 flipV="1">
            <a:off x="6661232" y="8075587"/>
            <a:ext cx="3216590" cy="880542"/>
          </a:xfrm>
          <a:custGeom>
            <a:avLst/>
            <a:gdLst/>
            <a:ahLst/>
            <a:cxnLst/>
            <a:rect l="l" t="t" r="r" b="b"/>
            <a:pathLst>
              <a:path w="3216590" h="880542">
                <a:moveTo>
                  <a:pt x="0" y="880541"/>
                </a:moveTo>
                <a:lnTo>
                  <a:pt x="3216590" y="880541"/>
                </a:lnTo>
                <a:lnTo>
                  <a:pt x="3216590" y="0"/>
                </a:lnTo>
                <a:lnTo>
                  <a:pt x="0" y="0"/>
                </a:lnTo>
                <a:lnTo>
                  <a:pt x="0" y="88054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2617756"/>
            <a:ext cx="7444854" cy="3819710"/>
            <a:chOff x="0" y="0"/>
            <a:chExt cx="9926472" cy="509294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9926472" cy="24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Ultra-Bold"/>
                </a:rPr>
                <a:t>От лица пользователя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855629"/>
              <a:ext cx="9926472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МЕНЮ ЭКСПОРТА ТЕСТА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919466"/>
              <a:ext cx="9926472" cy="1173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 Отображает название теста и варианты экспорта.</a:t>
              </a:r>
            </a:p>
            <a:p>
              <a:pPr algn="just">
                <a:lnSpc>
                  <a:spcPts val="3600"/>
                </a:lnSpc>
              </a:pPr>
              <a:endParaRPr lang="en-US" sz="2400">
                <a:solidFill>
                  <a:srgbClr val="FFFFFF"/>
                </a:solidFill>
                <a:latin typeface="Clear Sans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092954" y="8359140"/>
            <a:ext cx="3574378" cy="89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>
                <a:solidFill>
                  <a:srgbClr val="38B6FF"/>
                </a:solidFill>
                <a:latin typeface="Clear Sans"/>
              </a:rPr>
              <a:t>РЕЗУЛЬТАТ ЭКСПОРТА</a:t>
            </a:r>
          </a:p>
          <a:p>
            <a:pPr algn="just">
              <a:lnSpc>
                <a:spcPts val="3600"/>
              </a:lnSpc>
            </a:pPr>
            <a:endParaRPr lang="en-US" sz="2400">
              <a:solidFill>
                <a:srgbClr val="38B6FF"/>
              </a:solidFill>
              <a:latin typeface="Clear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89126">
            <a:off x="13838744" y="6189726"/>
            <a:ext cx="4928314" cy="5292150"/>
          </a:xfrm>
          <a:custGeom>
            <a:avLst/>
            <a:gdLst/>
            <a:ahLst/>
            <a:cxnLst/>
            <a:rect l="l" t="t" r="r" b="b"/>
            <a:pathLst>
              <a:path w="4928314" h="5292150">
                <a:moveTo>
                  <a:pt x="0" y="0"/>
                </a:moveTo>
                <a:lnTo>
                  <a:pt x="4928314" y="0"/>
                </a:lnTo>
                <a:lnTo>
                  <a:pt x="4928314" y="5292149"/>
                </a:lnTo>
                <a:lnTo>
                  <a:pt x="0" y="5292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789933">
            <a:off x="-376276" y="7418630"/>
            <a:ext cx="3947021" cy="4447348"/>
          </a:xfrm>
          <a:custGeom>
            <a:avLst/>
            <a:gdLst/>
            <a:ahLst/>
            <a:cxnLst/>
            <a:rect l="l" t="t" r="r" b="b"/>
            <a:pathLst>
              <a:path w="3947021" h="4447348">
                <a:moveTo>
                  <a:pt x="0" y="0"/>
                </a:moveTo>
                <a:lnTo>
                  <a:pt x="3947021" y="0"/>
                </a:lnTo>
                <a:lnTo>
                  <a:pt x="3947021" y="4447347"/>
                </a:lnTo>
                <a:lnTo>
                  <a:pt x="0" y="4447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03919" y="2520193"/>
            <a:ext cx="10624757" cy="5246614"/>
            <a:chOff x="0" y="0"/>
            <a:chExt cx="41358138" cy="204230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358139" cy="20423074"/>
            </a:xfrm>
            <a:custGeom>
              <a:avLst/>
              <a:gdLst/>
              <a:ahLst/>
              <a:cxnLst/>
              <a:rect l="l" t="t" r="r" b="b"/>
              <a:pathLst>
                <a:path w="41358139" h="20423074">
                  <a:moveTo>
                    <a:pt x="41233678" y="59690"/>
                  </a:moveTo>
                  <a:cubicBezTo>
                    <a:pt x="41269239" y="59690"/>
                    <a:pt x="41298447" y="88900"/>
                    <a:pt x="41298447" y="124460"/>
                  </a:cubicBezTo>
                  <a:lnTo>
                    <a:pt x="41298447" y="20298614"/>
                  </a:lnTo>
                  <a:cubicBezTo>
                    <a:pt x="41298447" y="20334174"/>
                    <a:pt x="41269239" y="20363385"/>
                    <a:pt x="41233678" y="20363385"/>
                  </a:cubicBezTo>
                  <a:lnTo>
                    <a:pt x="124460" y="20363385"/>
                  </a:lnTo>
                  <a:cubicBezTo>
                    <a:pt x="88900" y="20363385"/>
                    <a:pt x="59690" y="20334174"/>
                    <a:pt x="59690" y="202986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233678" y="59690"/>
                  </a:lnTo>
                  <a:moveTo>
                    <a:pt x="4123367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298614"/>
                  </a:lnTo>
                  <a:cubicBezTo>
                    <a:pt x="0" y="20367194"/>
                    <a:pt x="55880" y="20423074"/>
                    <a:pt x="124460" y="20423074"/>
                  </a:cubicBezTo>
                  <a:lnTo>
                    <a:pt x="41233678" y="20423074"/>
                  </a:lnTo>
                  <a:cubicBezTo>
                    <a:pt x="41302257" y="20423074"/>
                    <a:pt x="41358139" y="20367194"/>
                    <a:pt x="41358139" y="20298614"/>
                  </a:cubicBezTo>
                  <a:lnTo>
                    <a:pt x="41358139" y="124460"/>
                  </a:lnTo>
                  <a:cubicBezTo>
                    <a:pt x="41358139" y="55880"/>
                    <a:pt x="41302257" y="0"/>
                    <a:pt x="41233678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1107189" y="1597022"/>
            <a:ext cx="3549227" cy="3644906"/>
          </a:xfrm>
          <a:custGeom>
            <a:avLst/>
            <a:gdLst/>
            <a:ahLst/>
            <a:cxnLst/>
            <a:rect l="l" t="t" r="r" b="b"/>
            <a:pathLst>
              <a:path w="3549227" h="3644906">
                <a:moveTo>
                  <a:pt x="0" y="0"/>
                </a:moveTo>
                <a:lnTo>
                  <a:pt x="3549228" y="0"/>
                </a:lnTo>
                <a:lnTo>
                  <a:pt x="3549228" y="3644906"/>
                </a:lnTo>
                <a:lnTo>
                  <a:pt x="0" y="3644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89492" y="3051228"/>
            <a:ext cx="8036328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38B6FF"/>
                </a:solidFill>
                <a:latin typeface="Fira Sans Ultra-Bold"/>
              </a:rPr>
              <a:t>Описание работы программы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89492" y="5374724"/>
            <a:ext cx="881769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Fira Sans Ultra-Bold"/>
              </a:rPr>
              <a:t>Исключительные ситуации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82434" y="1622996"/>
            <a:ext cx="2670030" cy="2449752"/>
          </a:xfrm>
          <a:custGeom>
            <a:avLst/>
            <a:gdLst/>
            <a:ahLst/>
            <a:cxnLst/>
            <a:rect l="l" t="t" r="r" b="b"/>
            <a:pathLst>
              <a:path w="2670030" h="2449752">
                <a:moveTo>
                  <a:pt x="0" y="0"/>
                </a:moveTo>
                <a:lnTo>
                  <a:pt x="2670030" y="0"/>
                </a:lnTo>
                <a:lnTo>
                  <a:pt x="2670030" y="2449753"/>
                </a:lnTo>
                <a:lnTo>
                  <a:pt x="0" y="2449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70551" y="2847872"/>
            <a:ext cx="13146897" cy="4591255"/>
            <a:chOff x="0" y="0"/>
            <a:chExt cx="51175871" cy="178720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175872" cy="17872010"/>
            </a:xfrm>
            <a:custGeom>
              <a:avLst/>
              <a:gdLst/>
              <a:ahLst/>
              <a:cxnLst/>
              <a:rect l="l" t="t" r="r" b="b"/>
              <a:pathLst>
                <a:path w="51175872" h="17872010">
                  <a:moveTo>
                    <a:pt x="51051411" y="59690"/>
                  </a:moveTo>
                  <a:cubicBezTo>
                    <a:pt x="51086972" y="59690"/>
                    <a:pt x="51116182" y="88900"/>
                    <a:pt x="51116182" y="124460"/>
                  </a:cubicBezTo>
                  <a:lnTo>
                    <a:pt x="51116182" y="17747549"/>
                  </a:lnTo>
                  <a:cubicBezTo>
                    <a:pt x="51116182" y="17783110"/>
                    <a:pt x="51086972" y="17812321"/>
                    <a:pt x="51051411" y="17812321"/>
                  </a:cubicBezTo>
                  <a:lnTo>
                    <a:pt x="124460" y="17812321"/>
                  </a:lnTo>
                  <a:cubicBezTo>
                    <a:pt x="88900" y="17812321"/>
                    <a:pt x="59690" y="17783110"/>
                    <a:pt x="59690" y="1774754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1051411" y="59690"/>
                  </a:lnTo>
                  <a:moveTo>
                    <a:pt x="510514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747549"/>
                  </a:lnTo>
                  <a:cubicBezTo>
                    <a:pt x="0" y="17816130"/>
                    <a:pt x="55880" y="17872010"/>
                    <a:pt x="124460" y="17872010"/>
                  </a:cubicBezTo>
                  <a:lnTo>
                    <a:pt x="51051411" y="17872010"/>
                  </a:lnTo>
                  <a:cubicBezTo>
                    <a:pt x="51119990" y="17872010"/>
                    <a:pt x="51175872" y="17816130"/>
                    <a:pt x="51175872" y="17747549"/>
                  </a:cubicBezTo>
                  <a:lnTo>
                    <a:pt x="51175872" y="124460"/>
                  </a:lnTo>
                  <a:cubicBezTo>
                    <a:pt x="51175872" y="55880"/>
                    <a:pt x="51119990" y="0"/>
                    <a:pt x="51051411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454027" y="4633913"/>
            <a:ext cx="11379946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38B6FF"/>
                </a:solidFill>
                <a:latin typeface="Fira Sans Ultra-Bold"/>
              </a:rPr>
              <a:t>Требования к программе</a:t>
            </a:r>
          </a:p>
        </p:txBody>
      </p:sp>
      <p:sp>
        <p:nvSpPr>
          <p:cNvPr id="6" name="Freeform 6"/>
          <p:cNvSpPr/>
          <p:nvPr/>
        </p:nvSpPr>
        <p:spPr>
          <a:xfrm rot="-4526024">
            <a:off x="1326982" y="5400203"/>
            <a:ext cx="3068369" cy="3281678"/>
          </a:xfrm>
          <a:custGeom>
            <a:avLst/>
            <a:gdLst/>
            <a:ahLst/>
            <a:cxnLst/>
            <a:rect l="l" t="t" r="r" b="b"/>
            <a:pathLst>
              <a:path w="3068369" h="3281678">
                <a:moveTo>
                  <a:pt x="0" y="0"/>
                </a:moveTo>
                <a:lnTo>
                  <a:pt x="3068369" y="0"/>
                </a:lnTo>
                <a:lnTo>
                  <a:pt x="3068369" y="3281678"/>
                </a:lnTo>
                <a:lnTo>
                  <a:pt x="0" y="3281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10547" y="1872723"/>
            <a:ext cx="6629597" cy="6541553"/>
            <a:chOff x="0" y="0"/>
            <a:chExt cx="25806498" cy="25463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06498" cy="25463779"/>
            </a:xfrm>
            <a:custGeom>
              <a:avLst/>
              <a:gdLst/>
              <a:ahLst/>
              <a:cxnLst/>
              <a:rect l="l" t="t" r="r" b="b"/>
              <a:pathLst>
                <a:path w="25806498" h="25463779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 rot="2465065">
            <a:off x="16126662" y="7000710"/>
            <a:ext cx="1056828" cy="1833975"/>
          </a:xfrm>
          <a:custGeom>
            <a:avLst/>
            <a:gdLst/>
            <a:ahLst/>
            <a:cxnLst/>
            <a:rect l="l" t="t" r="r" b="b"/>
            <a:pathLst>
              <a:path w="1056828" h="1833975">
                <a:moveTo>
                  <a:pt x="0" y="0"/>
                </a:moveTo>
                <a:lnTo>
                  <a:pt x="1056828" y="0"/>
                </a:lnTo>
                <a:lnTo>
                  <a:pt x="1056828" y="1833976"/>
                </a:lnTo>
                <a:lnTo>
                  <a:pt x="0" y="183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397849">
            <a:off x="10019893" y="1288577"/>
            <a:ext cx="1709706" cy="1568656"/>
          </a:xfrm>
          <a:custGeom>
            <a:avLst/>
            <a:gdLst/>
            <a:ahLst/>
            <a:cxnLst/>
            <a:rect l="l" t="t" r="r" b="b"/>
            <a:pathLst>
              <a:path w="1709706" h="156865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669597" y="2961101"/>
            <a:ext cx="6311497" cy="4074175"/>
            <a:chOff x="0" y="0"/>
            <a:chExt cx="1662287" cy="10730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62287" cy="1073034"/>
            </a:xfrm>
            <a:custGeom>
              <a:avLst/>
              <a:gdLst/>
              <a:ahLst/>
              <a:cxnLst/>
              <a:rect l="l" t="t" r="r" b="b"/>
              <a:pathLst>
                <a:path w="1662287" h="1073034">
                  <a:moveTo>
                    <a:pt x="62559" y="0"/>
                  </a:moveTo>
                  <a:lnTo>
                    <a:pt x="1599729" y="0"/>
                  </a:lnTo>
                  <a:cubicBezTo>
                    <a:pt x="1616320" y="0"/>
                    <a:pt x="1632232" y="6591"/>
                    <a:pt x="1643964" y="18323"/>
                  </a:cubicBezTo>
                  <a:cubicBezTo>
                    <a:pt x="1655696" y="30055"/>
                    <a:pt x="1662287" y="45967"/>
                    <a:pt x="1662287" y="62559"/>
                  </a:cubicBezTo>
                  <a:lnTo>
                    <a:pt x="1662287" y="1010475"/>
                  </a:lnTo>
                  <a:cubicBezTo>
                    <a:pt x="1662287" y="1027067"/>
                    <a:pt x="1655696" y="1042979"/>
                    <a:pt x="1643964" y="1054711"/>
                  </a:cubicBezTo>
                  <a:cubicBezTo>
                    <a:pt x="1632232" y="1066443"/>
                    <a:pt x="1616320" y="1073034"/>
                    <a:pt x="1599729" y="1073034"/>
                  </a:cubicBezTo>
                  <a:lnTo>
                    <a:pt x="62559" y="1073034"/>
                  </a:lnTo>
                  <a:cubicBezTo>
                    <a:pt x="28008" y="1073034"/>
                    <a:pt x="0" y="1045025"/>
                    <a:pt x="0" y="1010475"/>
                  </a:cubicBezTo>
                  <a:lnTo>
                    <a:pt x="0" y="62559"/>
                  </a:lnTo>
                  <a:cubicBezTo>
                    <a:pt x="0" y="45967"/>
                    <a:pt x="6591" y="30055"/>
                    <a:pt x="18323" y="18323"/>
                  </a:cubicBezTo>
                  <a:cubicBezTo>
                    <a:pt x="30055" y="6591"/>
                    <a:pt x="45967" y="0"/>
                    <a:pt x="62559" y="0"/>
                  </a:cubicBezTo>
                  <a:close/>
                </a:path>
              </a:pathLst>
            </a:custGeom>
            <a:solidFill>
              <a:srgbClr val="D7DEE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62287" cy="11206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135208" y="3043355"/>
            <a:ext cx="5380276" cy="3909667"/>
          </a:xfrm>
          <a:custGeom>
            <a:avLst/>
            <a:gdLst/>
            <a:ahLst/>
            <a:cxnLst/>
            <a:rect l="l" t="t" r="r" b="b"/>
            <a:pathLst>
              <a:path w="5380276" h="3909667">
                <a:moveTo>
                  <a:pt x="0" y="0"/>
                </a:moveTo>
                <a:lnTo>
                  <a:pt x="5380275" y="0"/>
                </a:lnTo>
                <a:lnTo>
                  <a:pt x="5380275" y="3909667"/>
                </a:lnTo>
                <a:lnTo>
                  <a:pt x="0" y="3909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3621" y="212013"/>
            <a:ext cx="10842970" cy="180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>
                <a:solidFill>
                  <a:srgbClr val="FFFFFF"/>
                </a:solidFill>
                <a:latin typeface="Fira Sans Ultra-Bold"/>
              </a:rPr>
              <a:t>Первый тип исключительных ситуаций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3621" y="2463261"/>
            <a:ext cx="10842970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38B6FF"/>
                </a:solidFill>
                <a:latin typeface="Clear Sans"/>
              </a:rPr>
              <a:t>НЕВЕРНЫЙ ВВОД ПОЛЬЗОВАТЕЛЯ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3621" y="3380201"/>
            <a:ext cx="8760379" cy="135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Clear Sans"/>
              </a:rPr>
              <a:t>Обычно возникает, когда программа ждет от пользователя целочисленное значение, а пользователь по какой-либо причине ввел строку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10547" y="1872723"/>
            <a:ext cx="6629597" cy="6541553"/>
            <a:chOff x="0" y="0"/>
            <a:chExt cx="25806498" cy="25463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06498" cy="25463779"/>
            </a:xfrm>
            <a:custGeom>
              <a:avLst/>
              <a:gdLst/>
              <a:ahLst/>
              <a:cxnLst/>
              <a:rect l="l" t="t" r="r" b="b"/>
              <a:pathLst>
                <a:path w="25806498" h="25463779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 rot="2465065">
            <a:off x="16126662" y="7000710"/>
            <a:ext cx="1056828" cy="1833975"/>
          </a:xfrm>
          <a:custGeom>
            <a:avLst/>
            <a:gdLst/>
            <a:ahLst/>
            <a:cxnLst/>
            <a:rect l="l" t="t" r="r" b="b"/>
            <a:pathLst>
              <a:path w="1056828" h="1833975">
                <a:moveTo>
                  <a:pt x="0" y="0"/>
                </a:moveTo>
                <a:lnTo>
                  <a:pt x="1056828" y="0"/>
                </a:lnTo>
                <a:lnTo>
                  <a:pt x="1056828" y="1833976"/>
                </a:lnTo>
                <a:lnTo>
                  <a:pt x="0" y="183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397849">
            <a:off x="10019893" y="1288577"/>
            <a:ext cx="1709706" cy="1568656"/>
          </a:xfrm>
          <a:custGeom>
            <a:avLst/>
            <a:gdLst/>
            <a:ahLst/>
            <a:cxnLst/>
            <a:rect l="l" t="t" r="r" b="b"/>
            <a:pathLst>
              <a:path w="1709706" h="156865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874746" y="2520411"/>
            <a:ext cx="6035456" cy="4805488"/>
            <a:chOff x="0" y="0"/>
            <a:chExt cx="8047275" cy="640731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8047275" cy="6407317"/>
              <a:chOff x="0" y="0"/>
              <a:chExt cx="1589585" cy="126564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589585" cy="1265643"/>
              </a:xfrm>
              <a:custGeom>
                <a:avLst/>
                <a:gdLst/>
                <a:ahLst/>
                <a:cxnLst/>
                <a:rect l="l" t="t" r="r" b="b"/>
                <a:pathLst>
                  <a:path w="1589585" h="1265643">
                    <a:moveTo>
                      <a:pt x="65420" y="0"/>
                    </a:moveTo>
                    <a:lnTo>
                      <a:pt x="1524165" y="0"/>
                    </a:lnTo>
                    <a:cubicBezTo>
                      <a:pt x="1560296" y="0"/>
                      <a:pt x="1589585" y="29289"/>
                      <a:pt x="1589585" y="65420"/>
                    </a:cubicBezTo>
                    <a:lnTo>
                      <a:pt x="1589585" y="1200223"/>
                    </a:lnTo>
                    <a:cubicBezTo>
                      <a:pt x="1589585" y="1217574"/>
                      <a:pt x="1582693" y="1234213"/>
                      <a:pt x="1570424" y="1246482"/>
                    </a:cubicBezTo>
                    <a:cubicBezTo>
                      <a:pt x="1558156" y="1258750"/>
                      <a:pt x="1541516" y="1265643"/>
                      <a:pt x="1524165" y="1265643"/>
                    </a:cubicBezTo>
                    <a:lnTo>
                      <a:pt x="65420" y="1265643"/>
                    </a:lnTo>
                    <a:cubicBezTo>
                      <a:pt x="29289" y="1265643"/>
                      <a:pt x="0" y="1236354"/>
                      <a:pt x="0" y="1200223"/>
                    </a:cubicBezTo>
                    <a:lnTo>
                      <a:pt x="0" y="65420"/>
                    </a:lnTo>
                    <a:cubicBezTo>
                      <a:pt x="0" y="29289"/>
                      <a:pt x="29289" y="0"/>
                      <a:pt x="65420" y="0"/>
                    </a:cubicBezTo>
                    <a:close/>
                  </a:path>
                </a:pathLst>
              </a:custGeom>
              <a:solidFill>
                <a:srgbClr val="D7DEE7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1589585" cy="13132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585690" y="721364"/>
              <a:ext cx="6875895" cy="4964589"/>
            </a:xfrm>
            <a:custGeom>
              <a:avLst/>
              <a:gdLst/>
              <a:ahLst/>
              <a:cxnLst/>
              <a:rect l="l" t="t" r="r" b="b"/>
              <a:pathLst>
                <a:path w="6875895" h="4964589">
                  <a:moveTo>
                    <a:pt x="0" y="0"/>
                  </a:moveTo>
                  <a:lnTo>
                    <a:pt x="6875895" y="0"/>
                  </a:lnTo>
                  <a:lnTo>
                    <a:pt x="6875895" y="4964589"/>
                  </a:lnTo>
                  <a:lnTo>
                    <a:pt x="0" y="4964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383621" y="212013"/>
            <a:ext cx="10842970" cy="180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>
                <a:solidFill>
                  <a:srgbClr val="FFFFFF"/>
                </a:solidFill>
                <a:latin typeface="Fira Sans Ultra-Bold"/>
              </a:rPr>
              <a:t>Второй тип исключительных ситуаций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3621" y="2463261"/>
            <a:ext cx="10842970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38B6FF"/>
                </a:solidFill>
                <a:latin typeface="Clear Sans"/>
              </a:rPr>
              <a:t>ЧТЕНИЕ НЕСУЩЕСТВУЮЩИХ ДАННЫХ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3621" y="3608801"/>
            <a:ext cx="7454094" cy="89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Clear Sans"/>
              </a:rPr>
              <a:t>Например, если у пользователя нет тестов, а он пытается их просмотреть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10547" y="1872723"/>
            <a:ext cx="6629597" cy="6541553"/>
            <a:chOff x="0" y="0"/>
            <a:chExt cx="25806498" cy="25463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06498" cy="25463779"/>
            </a:xfrm>
            <a:custGeom>
              <a:avLst/>
              <a:gdLst/>
              <a:ahLst/>
              <a:cxnLst/>
              <a:rect l="l" t="t" r="r" b="b"/>
              <a:pathLst>
                <a:path w="25806498" h="25463779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 rot="2465065">
            <a:off x="16126662" y="7000710"/>
            <a:ext cx="1056828" cy="1833975"/>
          </a:xfrm>
          <a:custGeom>
            <a:avLst/>
            <a:gdLst/>
            <a:ahLst/>
            <a:cxnLst/>
            <a:rect l="l" t="t" r="r" b="b"/>
            <a:pathLst>
              <a:path w="1056828" h="1833975">
                <a:moveTo>
                  <a:pt x="0" y="0"/>
                </a:moveTo>
                <a:lnTo>
                  <a:pt x="1056828" y="0"/>
                </a:lnTo>
                <a:lnTo>
                  <a:pt x="1056828" y="1833976"/>
                </a:lnTo>
                <a:lnTo>
                  <a:pt x="0" y="183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397849">
            <a:off x="10019893" y="1288577"/>
            <a:ext cx="1709706" cy="1568656"/>
          </a:xfrm>
          <a:custGeom>
            <a:avLst/>
            <a:gdLst/>
            <a:ahLst/>
            <a:cxnLst/>
            <a:rect l="l" t="t" r="r" b="b"/>
            <a:pathLst>
              <a:path w="1709706" h="156865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3621" y="212013"/>
            <a:ext cx="10842970" cy="180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>
                <a:solidFill>
                  <a:srgbClr val="FFFFFF"/>
                </a:solidFill>
                <a:latin typeface="Fira Sans Ultra-Bold"/>
              </a:rPr>
              <a:t>Третий тип исключительных ситуаций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3621" y="2463261"/>
            <a:ext cx="10842970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38B6FF"/>
                </a:solidFill>
                <a:latin typeface="Clear Sans"/>
              </a:rPr>
              <a:t>ЧТЕНИЕ ДАННЫХ ИЗ НЕСУЩЕСТВУЮЩЕГО ФАЙЛА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3621" y="3608801"/>
            <a:ext cx="6841268" cy="899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Clear Sans"/>
              </a:rPr>
              <a:t>Например, при обновлении файла рейтинга его может не существовать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3621" y="8155197"/>
            <a:ext cx="6841268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Clear Sans"/>
              </a:rPr>
              <a:t>Для решения была введена новая функция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96386">
            <a:off x="14382434" y="1622996"/>
            <a:ext cx="2670030" cy="2449752"/>
          </a:xfrm>
          <a:custGeom>
            <a:avLst/>
            <a:gdLst/>
            <a:ahLst/>
            <a:cxnLst/>
            <a:rect l="l" t="t" r="r" b="b"/>
            <a:pathLst>
              <a:path w="2670030" h="2449752">
                <a:moveTo>
                  <a:pt x="0" y="0"/>
                </a:moveTo>
                <a:lnTo>
                  <a:pt x="2670030" y="0"/>
                </a:lnTo>
                <a:lnTo>
                  <a:pt x="2670030" y="2449753"/>
                </a:lnTo>
                <a:lnTo>
                  <a:pt x="0" y="2449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516816">
            <a:off x="10606620" y="6585874"/>
            <a:ext cx="6849982" cy="6637327"/>
          </a:xfrm>
          <a:custGeom>
            <a:avLst/>
            <a:gdLst/>
            <a:ahLst/>
            <a:cxnLst/>
            <a:rect l="l" t="t" r="r" b="b"/>
            <a:pathLst>
              <a:path w="6849982" h="6637327">
                <a:moveTo>
                  <a:pt x="0" y="0"/>
                </a:moveTo>
                <a:lnTo>
                  <a:pt x="6849982" y="0"/>
                </a:lnTo>
                <a:lnTo>
                  <a:pt x="6849982" y="6637328"/>
                </a:lnTo>
                <a:lnTo>
                  <a:pt x="0" y="6637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</a:blip>
            <a:stretch>
              <a:fillRect t="-177" b="-2639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570551" y="2847872"/>
            <a:ext cx="13146897" cy="4591255"/>
            <a:chOff x="0" y="0"/>
            <a:chExt cx="51175871" cy="178720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1175872" cy="17872010"/>
            </a:xfrm>
            <a:custGeom>
              <a:avLst/>
              <a:gdLst/>
              <a:ahLst/>
              <a:cxnLst/>
              <a:rect l="l" t="t" r="r" b="b"/>
              <a:pathLst>
                <a:path w="51175872" h="17872010">
                  <a:moveTo>
                    <a:pt x="51051411" y="59690"/>
                  </a:moveTo>
                  <a:cubicBezTo>
                    <a:pt x="51086972" y="59690"/>
                    <a:pt x="51116182" y="88900"/>
                    <a:pt x="51116182" y="124460"/>
                  </a:cubicBezTo>
                  <a:lnTo>
                    <a:pt x="51116182" y="17747549"/>
                  </a:lnTo>
                  <a:cubicBezTo>
                    <a:pt x="51116182" y="17783110"/>
                    <a:pt x="51086972" y="17812321"/>
                    <a:pt x="51051411" y="17812321"/>
                  </a:cubicBezTo>
                  <a:lnTo>
                    <a:pt x="124460" y="17812321"/>
                  </a:lnTo>
                  <a:cubicBezTo>
                    <a:pt x="88900" y="17812321"/>
                    <a:pt x="59690" y="17783110"/>
                    <a:pt x="59690" y="1774754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1051411" y="59690"/>
                  </a:lnTo>
                  <a:moveTo>
                    <a:pt x="510514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747549"/>
                  </a:lnTo>
                  <a:cubicBezTo>
                    <a:pt x="0" y="17816130"/>
                    <a:pt x="55880" y="17872010"/>
                    <a:pt x="124460" y="17872010"/>
                  </a:cubicBezTo>
                  <a:lnTo>
                    <a:pt x="51051411" y="17872010"/>
                  </a:lnTo>
                  <a:cubicBezTo>
                    <a:pt x="51119990" y="17872010"/>
                    <a:pt x="51175872" y="17816130"/>
                    <a:pt x="51175872" y="17747549"/>
                  </a:cubicBezTo>
                  <a:lnTo>
                    <a:pt x="51175872" y="124460"/>
                  </a:lnTo>
                  <a:cubicBezTo>
                    <a:pt x="51175872" y="55880"/>
                    <a:pt x="51119990" y="0"/>
                    <a:pt x="51051411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454027" y="4633913"/>
            <a:ext cx="11379946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38B6FF"/>
                </a:solidFill>
                <a:latin typeface="Fira Sans Bold"/>
              </a:rPr>
              <a:t>Заключение</a:t>
            </a:r>
          </a:p>
        </p:txBody>
      </p:sp>
      <p:sp>
        <p:nvSpPr>
          <p:cNvPr id="7" name="Freeform 7"/>
          <p:cNvSpPr/>
          <p:nvPr/>
        </p:nvSpPr>
        <p:spPr>
          <a:xfrm rot="-5400000">
            <a:off x="1365005" y="5190722"/>
            <a:ext cx="3388230" cy="3647183"/>
          </a:xfrm>
          <a:custGeom>
            <a:avLst/>
            <a:gdLst/>
            <a:ahLst/>
            <a:cxnLst/>
            <a:rect l="l" t="t" r="r" b="b"/>
            <a:pathLst>
              <a:path w="3388230" h="3647183">
                <a:moveTo>
                  <a:pt x="0" y="0"/>
                </a:moveTo>
                <a:lnTo>
                  <a:pt x="3388230" y="0"/>
                </a:lnTo>
                <a:lnTo>
                  <a:pt x="3388230" y="3647183"/>
                </a:lnTo>
                <a:lnTo>
                  <a:pt x="0" y="364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41" t="-492"/>
            </a:stretch>
          </a:blipFill>
        </p:spPr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0633" y="2890794"/>
            <a:ext cx="6658068" cy="6448513"/>
            <a:chOff x="0" y="0"/>
            <a:chExt cx="8877424" cy="8598017"/>
          </a:xfrm>
        </p:grpSpPr>
        <p:sp>
          <p:nvSpPr>
            <p:cNvPr id="3" name="TextBox 3"/>
            <p:cNvSpPr txBox="1"/>
            <p:nvPr/>
          </p:nvSpPr>
          <p:spPr>
            <a:xfrm>
              <a:off x="0" y="-1304925"/>
              <a:ext cx="8877424" cy="389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6400">
                  <a:solidFill>
                    <a:srgbClr val="38B6FF"/>
                  </a:solidFill>
                  <a:latin typeface="Fira Sans Ultra-Bold"/>
                </a:rPr>
                <a:t>Наглядное представление функционала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0" y="4470584"/>
              <a:ext cx="7082362" cy="1196034"/>
              <a:chOff x="0" y="0"/>
              <a:chExt cx="20676706" cy="349178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676705" cy="3491780"/>
              </a:xfrm>
              <a:custGeom>
                <a:avLst/>
                <a:gdLst/>
                <a:ahLst/>
                <a:cxnLst/>
                <a:rect l="l" t="t" r="r" b="b"/>
                <a:pathLst>
                  <a:path w="20676705" h="3491780">
                    <a:moveTo>
                      <a:pt x="20552246" y="59690"/>
                    </a:moveTo>
                    <a:cubicBezTo>
                      <a:pt x="20587805" y="59690"/>
                      <a:pt x="20617016" y="88900"/>
                      <a:pt x="20617016" y="124460"/>
                    </a:cubicBezTo>
                    <a:lnTo>
                      <a:pt x="20617016" y="3367320"/>
                    </a:lnTo>
                    <a:cubicBezTo>
                      <a:pt x="20617016" y="3402880"/>
                      <a:pt x="20587805" y="3432090"/>
                      <a:pt x="20552246" y="3432090"/>
                    </a:cubicBezTo>
                    <a:lnTo>
                      <a:pt x="124460" y="3432090"/>
                    </a:lnTo>
                    <a:cubicBezTo>
                      <a:pt x="88900" y="3432090"/>
                      <a:pt x="59690" y="3402880"/>
                      <a:pt x="59690" y="336732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0552246" y="59690"/>
                    </a:lnTo>
                    <a:moveTo>
                      <a:pt x="20552246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367320"/>
                    </a:lnTo>
                    <a:cubicBezTo>
                      <a:pt x="0" y="3435900"/>
                      <a:pt x="55880" y="3491780"/>
                      <a:pt x="124460" y="3491780"/>
                    </a:cubicBezTo>
                    <a:lnTo>
                      <a:pt x="20552246" y="3491780"/>
                    </a:lnTo>
                    <a:cubicBezTo>
                      <a:pt x="20620825" y="3491780"/>
                      <a:pt x="20676705" y="3435900"/>
                      <a:pt x="20676705" y="3367320"/>
                    </a:cubicBezTo>
                    <a:lnTo>
                      <a:pt x="20676705" y="124460"/>
                    </a:lnTo>
                    <a:cubicBezTo>
                      <a:pt x="20676705" y="55880"/>
                      <a:pt x="20620825" y="0"/>
                      <a:pt x="20552246" y="0"/>
                    </a:cubicBezTo>
                    <a:close/>
                  </a:path>
                </a:pathLst>
              </a:custGeom>
              <a:solidFill>
                <a:srgbClr val="38B6FF">
                  <a:alpha val="49804"/>
                </a:srgbClr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335840" y="4779676"/>
              <a:ext cx="6403551" cy="587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999">
                  <a:solidFill>
                    <a:srgbClr val="FFFFFF"/>
                  </a:solidFill>
                  <a:latin typeface="Clear Sans"/>
                </a:rPr>
                <a:t>НА МОМЕНТ 20.05.2024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205337"/>
              <a:ext cx="8877424" cy="2392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Чем выше график, тем больше функционал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  </a:t>
              </a:r>
              <a:r>
                <a:rPr lang="en-US" sz="2400">
                  <a:solidFill>
                    <a:srgbClr val="00CADC"/>
                  </a:solidFill>
                  <a:latin typeface="Clear Sans"/>
                </a:rPr>
                <a:t>⁕</a:t>
              </a:r>
              <a:r>
                <a:rPr lang="en-US" sz="2400">
                  <a:solidFill>
                    <a:srgbClr val="FFFFFF"/>
                  </a:solidFill>
                  <a:latin typeface="Clear Sans"/>
                </a:rPr>
                <a:t> базовый функционал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  </a:t>
              </a:r>
              <a:r>
                <a:rPr lang="en-US" sz="2400">
                  <a:solidFill>
                    <a:srgbClr val="49C3FB"/>
                  </a:solidFill>
                  <a:latin typeface="Clear Sans"/>
                </a:rPr>
                <a:t>⁕</a:t>
              </a:r>
              <a:r>
                <a:rPr lang="en-US" sz="2400">
                  <a:solidFill>
                    <a:srgbClr val="FFFFFF"/>
                  </a:solidFill>
                  <a:latin typeface="Clear Sans"/>
                </a:rPr>
                <a:t> дополнительный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(оценка по моему мнению)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260" y="1012364"/>
            <a:ext cx="8263317" cy="996491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31688" y="5704669"/>
            <a:ext cx="7212561" cy="7745031"/>
          </a:xfrm>
          <a:custGeom>
            <a:avLst/>
            <a:gdLst/>
            <a:ahLst/>
            <a:cxnLst/>
            <a:rect l="l" t="t" r="r" b="b"/>
            <a:pathLst>
              <a:path w="7212561" h="7745031">
                <a:moveTo>
                  <a:pt x="0" y="0"/>
                </a:moveTo>
                <a:lnTo>
                  <a:pt x="7212560" y="0"/>
                </a:lnTo>
                <a:lnTo>
                  <a:pt x="7212560" y="7745032"/>
                </a:lnTo>
                <a:lnTo>
                  <a:pt x="0" y="7745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3695" y="-2722329"/>
            <a:ext cx="6664739" cy="6844405"/>
          </a:xfrm>
          <a:custGeom>
            <a:avLst/>
            <a:gdLst/>
            <a:ahLst/>
            <a:cxnLst/>
            <a:rect l="l" t="t" r="r" b="b"/>
            <a:pathLst>
              <a:path w="6664739" h="6844405">
                <a:moveTo>
                  <a:pt x="0" y="0"/>
                </a:moveTo>
                <a:lnTo>
                  <a:pt x="6664740" y="0"/>
                </a:lnTo>
                <a:lnTo>
                  <a:pt x="6664740" y="6844405"/>
                </a:lnTo>
                <a:lnTo>
                  <a:pt x="0" y="6844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84630" y="1284537"/>
            <a:ext cx="13518740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>
                <a:solidFill>
                  <a:srgbClr val="38B6FF"/>
                </a:solidFill>
                <a:latin typeface="Clear Sans Medium"/>
              </a:rPr>
              <a:t>ПЕРСПЕКТИВЫ РАЗВИТИЯ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40112" y="2980734"/>
            <a:ext cx="11607776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lear Sans"/>
              </a:rPr>
              <a:t>Расширить функционал программы путем добавления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lear Sans"/>
              </a:rPr>
              <a:t> новых типов вопросов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40112" y="4426282"/>
            <a:ext cx="1160777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lear Sans"/>
              </a:rPr>
              <a:t>Улучшение механизмов экспорта результатов тестирования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40112" y="5624179"/>
            <a:ext cx="1160777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lear Sans"/>
              </a:rPr>
              <a:t>Разработка графического интерфейса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40112" y="6574426"/>
            <a:ext cx="11607776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lear Sans"/>
              </a:rPr>
              <a:t>Перенос хранимой информации в более надежную централизованную базу данных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40112" y="8019974"/>
            <a:ext cx="1160777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lear Sans"/>
              </a:rPr>
              <a:t>Разработка веб-версии программного средства</a:t>
            </a:r>
          </a:p>
        </p:txBody>
      </p:sp>
      <p:sp>
        <p:nvSpPr>
          <p:cNvPr id="10" name="AutoShape 10"/>
          <p:cNvSpPr/>
          <p:nvPr/>
        </p:nvSpPr>
        <p:spPr>
          <a:xfrm>
            <a:off x="3340112" y="4087048"/>
            <a:ext cx="11607776" cy="0"/>
          </a:xfrm>
          <a:prstGeom prst="line">
            <a:avLst/>
          </a:prstGeom>
          <a:ln w="19050" cap="rnd">
            <a:solidFill>
              <a:srgbClr val="38B6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3340112" y="5284945"/>
            <a:ext cx="11607776" cy="0"/>
          </a:xfrm>
          <a:prstGeom prst="line">
            <a:avLst/>
          </a:prstGeom>
          <a:ln w="19050" cap="rnd">
            <a:solidFill>
              <a:srgbClr val="38B6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3340112" y="6482843"/>
            <a:ext cx="11607776" cy="0"/>
          </a:xfrm>
          <a:prstGeom prst="line">
            <a:avLst/>
          </a:prstGeom>
          <a:ln w="19050" cap="rnd">
            <a:solidFill>
              <a:srgbClr val="38B6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3340112" y="7680740"/>
            <a:ext cx="11607776" cy="0"/>
          </a:xfrm>
          <a:prstGeom prst="line">
            <a:avLst/>
          </a:prstGeom>
          <a:ln w="19050" cap="rnd">
            <a:solidFill>
              <a:srgbClr val="38B6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3340112" y="8878638"/>
            <a:ext cx="11607776" cy="0"/>
          </a:xfrm>
          <a:prstGeom prst="line">
            <a:avLst/>
          </a:prstGeom>
          <a:ln w="19050" cap="rnd">
            <a:solidFill>
              <a:srgbClr val="38B6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37310" y="1251460"/>
            <a:ext cx="7813380" cy="7784080"/>
          </a:xfrm>
          <a:custGeom>
            <a:avLst/>
            <a:gdLst/>
            <a:ahLst/>
            <a:cxnLst/>
            <a:rect l="l" t="t" r="r" b="b"/>
            <a:pathLst>
              <a:path w="7813380" h="7784080">
                <a:moveTo>
                  <a:pt x="0" y="0"/>
                </a:moveTo>
                <a:lnTo>
                  <a:pt x="7813380" y="0"/>
                </a:lnTo>
                <a:lnTo>
                  <a:pt x="7813380" y="7784080"/>
                </a:lnTo>
                <a:lnTo>
                  <a:pt x="0" y="7784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52177" y="3747700"/>
            <a:ext cx="1298364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Fira Sans Bold"/>
              </a:rPr>
              <a:t>Спасибо за внимание</a:t>
            </a:r>
          </a:p>
        </p:txBody>
      </p:sp>
      <p:sp>
        <p:nvSpPr>
          <p:cNvPr id="4" name="AutoShape 4"/>
          <p:cNvSpPr/>
          <p:nvPr/>
        </p:nvSpPr>
        <p:spPr>
          <a:xfrm>
            <a:off x="2652177" y="5524500"/>
            <a:ext cx="12983647" cy="0"/>
          </a:xfrm>
          <a:prstGeom prst="line">
            <a:avLst/>
          </a:prstGeom>
          <a:ln w="19050" cap="rnd">
            <a:solidFill>
              <a:srgbClr val="38B6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5363440" y="560457"/>
            <a:ext cx="2308255" cy="2100512"/>
          </a:xfrm>
          <a:custGeom>
            <a:avLst/>
            <a:gdLst/>
            <a:ahLst/>
            <a:cxnLst/>
            <a:rect l="l" t="t" r="r" b="b"/>
            <a:pathLst>
              <a:path w="2308255" h="2100512">
                <a:moveTo>
                  <a:pt x="0" y="0"/>
                </a:moveTo>
                <a:lnTo>
                  <a:pt x="2308255" y="0"/>
                </a:lnTo>
                <a:lnTo>
                  <a:pt x="2308255" y="2100512"/>
                </a:lnTo>
                <a:lnTo>
                  <a:pt x="0" y="2100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2225" y="8681592"/>
            <a:ext cx="2421194" cy="2230525"/>
          </a:xfrm>
          <a:custGeom>
            <a:avLst/>
            <a:gdLst/>
            <a:ahLst/>
            <a:cxnLst/>
            <a:rect l="l" t="t" r="r" b="b"/>
            <a:pathLst>
              <a:path w="2421194" h="2230525">
                <a:moveTo>
                  <a:pt x="0" y="0"/>
                </a:moveTo>
                <a:lnTo>
                  <a:pt x="2421194" y="0"/>
                </a:lnTo>
                <a:lnTo>
                  <a:pt x="2421194" y="2230525"/>
                </a:lnTo>
                <a:lnTo>
                  <a:pt x="0" y="223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08096" y="1028700"/>
            <a:ext cx="3491158" cy="3437150"/>
            <a:chOff x="0" y="0"/>
            <a:chExt cx="4654877" cy="4582867"/>
          </a:xfrm>
        </p:grpSpPr>
        <p:sp>
          <p:nvSpPr>
            <p:cNvPr id="3" name="TextBox 3"/>
            <p:cNvSpPr txBox="1"/>
            <p:nvPr/>
          </p:nvSpPr>
          <p:spPr>
            <a:xfrm>
              <a:off x="21023" y="-57150"/>
              <a:ext cx="4633854" cy="616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1023" y="3093792"/>
              <a:ext cx="4633854" cy="1489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Clear Sans"/>
                </a:rPr>
                <a:t>Авторизация уже зарегистрированных пользователей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1023" y="1142915"/>
              <a:ext cx="4633854" cy="1725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Clear Sans"/>
                </a:rPr>
                <a:t>Возможность регистрации новых пользователей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817420"/>
              <a:ext cx="4654877" cy="0"/>
            </a:xfrm>
            <a:prstGeom prst="line">
              <a:avLst/>
            </a:prstGeom>
            <a:ln w="25400" cap="rnd">
              <a:solidFill>
                <a:srgbClr val="38B6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 rot="-3559199">
            <a:off x="13933541" y="1322187"/>
            <a:ext cx="4823880" cy="5983107"/>
          </a:xfrm>
          <a:custGeom>
            <a:avLst/>
            <a:gdLst/>
            <a:ahLst/>
            <a:cxnLst/>
            <a:rect l="l" t="t" r="r" b="b"/>
            <a:pathLst>
              <a:path w="4823880" h="5983107">
                <a:moveTo>
                  <a:pt x="0" y="0"/>
                </a:moveTo>
                <a:lnTo>
                  <a:pt x="4823880" y="0"/>
                </a:lnTo>
                <a:lnTo>
                  <a:pt x="4823880" y="5983106"/>
                </a:lnTo>
                <a:lnTo>
                  <a:pt x="0" y="5983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3341166" y="5440150"/>
            <a:ext cx="3491158" cy="3437150"/>
            <a:chOff x="0" y="0"/>
            <a:chExt cx="4654877" cy="4582867"/>
          </a:xfrm>
        </p:grpSpPr>
        <p:sp>
          <p:nvSpPr>
            <p:cNvPr id="9" name="TextBox 9"/>
            <p:cNvSpPr txBox="1"/>
            <p:nvPr/>
          </p:nvSpPr>
          <p:spPr>
            <a:xfrm>
              <a:off x="21023" y="-57150"/>
              <a:ext cx="4633854" cy="616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1023" y="3093792"/>
              <a:ext cx="4633854" cy="199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Clear Sans"/>
                </a:rPr>
                <a:t>Гость должен иметь возможность пройти любой тест из списка публичных тестов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1023" y="1152440"/>
              <a:ext cx="4633854" cy="171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lear Sans"/>
                </a:rPr>
                <a:t>Создание и редактирование вопросов и ответов;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817420"/>
              <a:ext cx="4654877" cy="0"/>
            </a:xfrm>
            <a:prstGeom prst="line">
              <a:avLst/>
            </a:prstGeom>
            <a:ln w="25400" cap="rnd">
              <a:solidFill>
                <a:srgbClr val="38B6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3" name="Freeform 13"/>
          <p:cNvSpPr/>
          <p:nvPr/>
        </p:nvSpPr>
        <p:spPr>
          <a:xfrm rot="6273812">
            <a:off x="-2514705" y="6095822"/>
            <a:ext cx="5720805" cy="5620690"/>
          </a:xfrm>
          <a:custGeom>
            <a:avLst/>
            <a:gdLst/>
            <a:ahLst/>
            <a:cxnLst/>
            <a:rect l="l" t="t" r="r" b="b"/>
            <a:pathLst>
              <a:path w="5720805" h="5620690">
                <a:moveTo>
                  <a:pt x="0" y="0"/>
                </a:moveTo>
                <a:lnTo>
                  <a:pt x="5720805" y="0"/>
                </a:lnTo>
                <a:lnTo>
                  <a:pt x="5720805" y="5620691"/>
                </a:lnTo>
                <a:lnTo>
                  <a:pt x="0" y="5620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3411479" y="5440150"/>
            <a:ext cx="3491158" cy="3818150"/>
            <a:chOff x="0" y="0"/>
            <a:chExt cx="4654877" cy="5090867"/>
          </a:xfrm>
        </p:grpSpPr>
        <p:sp>
          <p:nvSpPr>
            <p:cNvPr id="15" name="TextBox 15"/>
            <p:cNvSpPr txBox="1"/>
            <p:nvPr/>
          </p:nvSpPr>
          <p:spPr>
            <a:xfrm>
              <a:off x="21023" y="-57150"/>
              <a:ext cx="4633854" cy="616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1023" y="3093792"/>
              <a:ext cx="4633854" cy="1997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Clear Sans"/>
                </a:rPr>
                <a:t>Администратор должен иметь возможность редактировать публичные тесты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1023" y="1142915"/>
              <a:ext cx="4633854" cy="1725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Clear Sans"/>
                </a:rPr>
                <a:t>Возможность создания и редактирования теста</a:t>
              </a: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0" y="817420"/>
              <a:ext cx="4654877" cy="0"/>
            </a:xfrm>
            <a:prstGeom prst="line">
              <a:avLst/>
            </a:prstGeom>
            <a:ln w="25400" cap="rnd">
              <a:solidFill>
                <a:srgbClr val="38B6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1028700" y="1371308"/>
            <a:ext cx="6908881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FFFFFF"/>
                </a:solidFill>
                <a:latin typeface="Fira Sans Ultra-Bold"/>
              </a:rPr>
              <a:t>Функциональные требования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3284705" y="1028700"/>
            <a:ext cx="3547618" cy="3347974"/>
            <a:chOff x="0" y="0"/>
            <a:chExt cx="4730158" cy="4463965"/>
          </a:xfrm>
        </p:grpSpPr>
        <p:sp>
          <p:nvSpPr>
            <p:cNvPr id="21" name="TextBox 21"/>
            <p:cNvSpPr txBox="1"/>
            <p:nvPr/>
          </p:nvSpPr>
          <p:spPr>
            <a:xfrm>
              <a:off x="21023" y="-57150"/>
              <a:ext cx="4633854" cy="616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endParaRPr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1023" y="1142915"/>
              <a:ext cx="4633854" cy="1140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Clear Sans"/>
                </a:rPr>
                <a:t>Авторизация в качестве гостя</a:t>
              </a:r>
            </a:p>
          </p:txBody>
        </p:sp>
        <p:sp>
          <p:nvSpPr>
            <p:cNvPr id="23" name="AutoShape 23"/>
            <p:cNvSpPr/>
            <p:nvPr/>
          </p:nvSpPr>
          <p:spPr>
            <a:xfrm>
              <a:off x="0" y="817420"/>
              <a:ext cx="4654877" cy="0"/>
            </a:xfrm>
            <a:prstGeom prst="line">
              <a:avLst/>
            </a:prstGeom>
            <a:ln w="25400" cap="rnd">
              <a:solidFill>
                <a:srgbClr val="38B6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5281" y="2604474"/>
              <a:ext cx="4654877" cy="1859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Clear Sans"/>
                </a:rPr>
                <a:t>Возможность просмотра рейтинга пользователей, прошедших определенный тест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364557" y="5440150"/>
            <a:ext cx="3491158" cy="3437150"/>
            <a:chOff x="0" y="0"/>
            <a:chExt cx="4654877" cy="4582867"/>
          </a:xfrm>
        </p:grpSpPr>
        <p:sp>
          <p:nvSpPr>
            <p:cNvPr id="26" name="TextBox 26"/>
            <p:cNvSpPr txBox="1"/>
            <p:nvPr/>
          </p:nvSpPr>
          <p:spPr>
            <a:xfrm>
              <a:off x="21023" y="-57150"/>
              <a:ext cx="4633854" cy="616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endParaRPr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1023" y="3093792"/>
              <a:ext cx="4633854" cy="1489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Clear Sans"/>
                </a:rPr>
                <a:t>Процесс автоматической оценки после прохождения теста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1023" y="1142915"/>
              <a:ext cx="4633854" cy="1725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Clear Sans"/>
                </a:rPr>
                <a:t>Процесс экспорта созданного теста на печать</a:t>
              </a:r>
            </a:p>
          </p:txBody>
        </p:sp>
        <p:sp>
          <p:nvSpPr>
            <p:cNvPr id="29" name="AutoShape 29"/>
            <p:cNvSpPr/>
            <p:nvPr/>
          </p:nvSpPr>
          <p:spPr>
            <a:xfrm>
              <a:off x="0" y="817420"/>
              <a:ext cx="4654877" cy="0"/>
            </a:xfrm>
            <a:prstGeom prst="line">
              <a:avLst/>
            </a:prstGeom>
            <a:ln w="25400" cap="rnd">
              <a:solidFill>
                <a:srgbClr val="38B6FF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81340" y="8926043"/>
            <a:ext cx="2725321" cy="2721914"/>
          </a:xfrm>
          <a:custGeom>
            <a:avLst/>
            <a:gdLst/>
            <a:ahLst/>
            <a:cxnLst/>
            <a:rect l="l" t="t" r="r" b="b"/>
            <a:pathLst>
              <a:path w="2725321" h="2721914">
                <a:moveTo>
                  <a:pt x="0" y="0"/>
                </a:moveTo>
                <a:lnTo>
                  <a:pt x="2725320" y="0"/>
                </a:lnTo>
                <a:lnTo>
                  <a:pt x="2725320" y="2721914"/>
                </a:lnTo>
                <a:lnTo>
                  <a:pt x="0" y="2721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198502" y="-2381568"/>
            <a:ext cx="6249315" cy="6820535"/>
          </a:xfrm>
          <a:custGeom>
            <a:avLst/>
            <a:gdLst/>
            <a:ahLst/>
            <a:cxnLst/>
            <a:rect l="l" t="t" r="r" b="b"/>
            <a:pathLst>
              <a:path w="6249315" h="6820535">
                <a:moveTo>
                  <a:pt x="0" y="0"/>
                </a:moveTo>
                <a:lnTo>
                  <a:pt x="6249315" y="0"/>
                </a:lnTo>
                <a:lnTo>
                  <a:pt x="6249315" y="6820536"/>
                </a:lnTo>
                <a:lnTo>
                  <a:pt x="0" y="6820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190451">
            <a:off x="-1348110" y="76868"/>
            <a:ext cx="6009498" cy="6586414"/>
          </a:xfrm>
          <a:custGeom>
            <a:avLst/>
            <a:gdLst/>
            <a:ahLst/>
            <a:cxnLst/>
            <a:rect l="l" t="t" r="r" b="b"/>
            <a:pathLst>
              <a:path w="6009498" h="6586414">
                <a:moveTo>
                  <a:pt x="0" y="0"/>
                </a:moveTo>
                <a:lnTo>
                  <a:pt x="6009498" y="0"/>
                </a:lnTo>
                <a:lnTo>
                  <a:pt x="6009498" y="6586415"/>
                </a:lnTo>
                <a:lnTo>
                  <a:pt x="0" y="6586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 t="-402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604349" y="141605"/>
            <a:ext cx="8278469" cy="9984275"/>
            <a:chOff x="0" y="0"/>
            <a:chExt cx="2180337" cy="2629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0337" cy="2629603"/>
            </a:xfrm>
            <a:custGeom>
              <a:avLst/>
              <a:gdLst/>
              <a:ahLst/>
              <a:cxnLst/>
              <a:rect l="l" t="t" r="r" b="b"/>
              <a:pathLst>
                <a:path w="2180337" h="2629603">
                  <a:moveTo>
                    <a:pt x="47695" y="0"/>
                  </a:moveTo>
                  <a:lnTo>
                    <a:pt x="2132643" y="0"/>
                  </a:lnTo>
                  <a:cubicBezTo>
                    <a:pt x="2145292" y="0"/>
                    <a:pt x="2157424" y="5025"/>
                    <a:pt x="2166368" y="13969"/>
                  </a:cubicBezTo>
                  <a:cubicBezTo>
                    <a:pt x="2175313" y="22914"/>
                    <a:pt x="2180337" y="35045"/>
                    <a:pt x="2180337" y="47695"/>
                  </a:cubicBezTo>
                  <a:lnTo>
                    <a:pt x="2180337" y="2581909"/>
                  </a:lnTo>
                  <a:cubicBezTo>
                    <a:pt x="2180337" y="2594558"/>
                    <a:pt x="2175313" y="2606689"/>
                    <a:pt x="2166368" y="2615634"/>
                  </a:cubicBezTo>
                  <a:cubicBezTo>
                    <a:pt x="2157424" y="2624578"/>
                    <a:pt x="2145292" y="2629603"/>
                    <a:pt x="2132643" y="2629603"/>
                  </a:cubicBezTo>
                  <a:lnTo>
                    <a:pt x="47695" y="2629603"/>
                  </a:lnTo>
                  <a:cubicBezTo>
                    <a:pt x="35045" y="2629603"/>
                    <a:pt x="22914" y="2624578"/>
                    <a:pt x="13969" y="2615634"/>
                  </a:cubicBezTo>
                  <a:cubicBezTo>
                    <a:pt x="5025" y="2606689"/>
                    <a:pt x="0" y="2594558"/>
                    <a:pt x="0" y="2581909"/>
                  </a:cubicBezTo>
                  <a:lnTo>
                    <a:pt x="0" y="47695"/>
                  </a:lnTo>
                  <a:cubicBezTo>
                    <a:pt x="0" y="35045"/>
                    <a:pt x="5025" y="22914"/>
                    <a:pt x="13969" y="13969"/>
                  </a:cubicBezTo>
                  <a:cubicBezTo>
                    <a:pt x="22914" y="5025"/>
                    <a:pt x="35045" y="0"/>
                    <a:pt x="4769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180337" cy="2677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213780" y="298952"/>
            <a:ext cx="7059607" cy="9578237"/>
          </a:xfrm>
          <a:custGeom>
            <a:avLst/>
            <a:gdLst/>
            <a:ahLst/>
            <a:cxnLst/>
            <a:rect l="l" t="t" r="r" b="b"/>
            <a:pathLst>
              <a:path w="7059607" h="9578237">
                <a:moveTo>
                  <a:pt x="0" y="0"/>
                </a:moveTo>
                <a:lnTo>
                  <a:pt x="7059607" y="0"/>
                </a:lnTo>
                <a:lnTo>
                  <a:pt x="7059607" y="9578237"/>
                </a:lnTo>
                <a:lnTo>
                  <a:pt x="0" y="9578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341527" y="8677910"/>
            <a:ext cx="594647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8B6FF"/>
                </a:solidFill>
                <a:latin typeface="Open Sans"/>
              </a:rPr>
              <a:t>Диаграмма вариантов использования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38413" y="1028700"/>
            <a:ext cx="3491158" cy="2611374"/>
            <a:chOff x="0" y="0"/>
            <a:chExt cx="4654877" cy="3481832"/>
          </a:xfrm>
        </p:grpSpPr>
        <p:sp>
          <p:nvSpPr>
            <p:cNvPr id="3" name="TextBox 3"/>
            <p:cNvSpPr txBox="1"/>
            <p:nvPr/>
          </p:nvSpPr>
          <p:spPr>
            <a:xfrm>
              <a:off x="21023" y="-57150"/>
              <a:ext cx="4633854" cy="616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1023" y="1152440"/>
              <a:ext cx="4633854" cy="2329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Clear Sans"/>
                </a:rPr>
                <a:t>Все хранимые данные пользователей должны быть представлены в виде шифра по определенному алгоритму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817420"/>
              <a:ext cx="4654877" cy="0"/>
            </a:xfrm>
            <a:prstGeom prst="line">
              <a:avLst/>
            </a:prstGeom>
            <a:ln w="25400" cap="rnd">
              <a:solidFill>
                <a:srgbClr val="38B6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" name="Freeform 6"/>
          <p:cNvSpPr/>
          <p:nvPr/>
        </p:nvSpPr>
        <p:spPr>
          <a:xfrm rot="-3559199">
            <a:off x="13933541" y="1322187"/>
            <a:ext cx="4823880" cy="5983107"/>
          </a:xfrm>
          <a:custGeom>
            <a:avLst/>
            <a:gdLst/>
            <a:ahLst/>
            <a:cxnLst/>
            <a:rect l="l" t="t" r="r" b="b"/>
            <a:pathLst>
              <a:path w="4823880" h="5983107">
                <a:moveTo>
                  <a:pt x="0" y="0"/>
                </a:moveTo>
                <a:lnTo>
                  <a:pt x="4823880" y="0"/>
                </a:lnTo>
                <a:lnTo>
                  <a:pt x="4823880" y="5983106"/>
                </a:lnTo>
                <a:lnTo>
                  <a:pt x="0" y="5983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3341166" y="5440150"/>
            <a:ext cx="3491158" cy="2258949"/>
            <a:chOff x="0" y="0"/>
            <a:chExt cx="4654877" cy="3011932"/>
          </a:xfrm>
        </p:grpSpPr>
        <p:sp>
          <p:nvSpPr>
            <p:cNvPr id="8" name="TextBox 8"/>
            <p:cNvSpPr txBox="1"/>
            <p:nvPr/>
          </p:nvSpPr>
          <p:spPr>
            <a:xfrm>
              <a:off x="21023" y="-57150"/>
              <a:ext cx="4633854" cy="616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1023" y="1152440"/>
              <a:ext cx="4633854" cy="1859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Clear Sans"/>
                </a:rPr>
                <a:t>Сохранение всех данных пользователей, тестов и рейтинга в файлы на жёстком диске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817420"/>
              <a:ext cx="4654877" cy="0"/>
            </a:xfrm>
            <a:prstGeom prst="line">
              <a:avLst/>
            </a:prstGeom>
            <a:ln w="25400" cap="rnd">
              <a:solidFill>
                <a:srgbClr val="38B6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1" name="Freeform 11"/>
          <p:cNvSpPr/>
          <p:nvPr/>
        </p:nvSpPr>
        <p:spPr>
          <a:xfrm rot="6273812">
            <a:off x="-2514705" y="6095822"/>
            <a:ext cx="5720805" cy="5620690"/>
          </a:xfrm>
          <a:custGeom>
            <a:avLst/>
            <a:gdLst/>
            <a:ahLst/>
            <a:cxnLst/>
            <a:rect l="l" t="t" r="r" b="b"/>
            <a:pathLst>
              <a:path w="5720805" h="5620690">
                <a:moveTo>
                  <a:pt x="0" y="0"/>
                </a:moveTo>
                <a:lnTo>
                  <a:pt x="5720805" y="0"/>
                </a:lnTo>
                <a:lnTo>
                  <a:pt x="5720805" y="5620691"/>
                </a:lnTo>
                <a:lnTo>
                  <a:pt x="0" y="5620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4737630" y="5431000"/>
            <a:ext cx="3491158" cy="2258949"/>
            <a:chOff x="0" y="0"/>
            <a:chExt cx="4654877" cy="3011932"/>
          </a:xfrm>
        </p:grpSpPr>
        <p:sp>
          <p:nvSpPr>
            <p:cNvPr id="13" name="TextBox 13"/>
            <p:cNvSpPr txBox="1"/>
            <p:nvPr/>
          </p:nvSpPr>
          <p:spPr>
            <a:xfrm>
              <a:off x="21023" y="-57150"/>
              <a:ext cx="4633854" cy="616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1023" y="1152440"/>
              <a:ext cx="4633854" cy="1859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Clear Sans"/>
                </a:rPr>
                <a:t>Должна существовать возможность экспорта готовых билетов в формате текстового файла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817420"/>
              <a:ext cx="4654877" cy="0"/>
            </a:xfrm>
            <a:prstGeom prst="line">
              <a:avLst/>
            </a:prstGeom>
            <a:ln w="25400" cap="rnd">
              <a:solidFill>
                <a:srgbClr val="38B6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13284705" y="1028700"/>
            <a:ext cx="3491158" cy="2611374"/>
            <a:chOff x="0" y="0"/>
            <a:chExt cx="4654877" cy="3481832"/>
          </a:xfrm>
        </p:grpSpPr>
        <p:sp>
          <p:nvSpPr>
            <p:cNvPr id="17" name="TextBox 17"/>
            <p:cNvSpPr txBox="1"/>
            <p:nvPr/>
          </p:nvSpPr>
          <p:spPr>
            <a:xfrm>
              <a:off x="21023" y="-57150"/>
              <a:ext cx="4633854" cy="616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endParaRPr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1023" y="1152440"/>
              <a:ext cx="4633854" cy="23293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Clear Sans"/>
                </a:rPr>
                <a:t>Должна существовать документация для пользователя, которая научит его пользоваться программным средством</a:t>
              </a:r>
            </a:p>
          </p:txBody>
        </p:sp>
        <p:sp>
          <p:nvSpPr>
            <p:cNvPr id="19" name="AutoShape 19"/>
            <p:cNvSpPr/>
            <p:nvPr/>
          </p:nvSpPr>
          <p:spPr>
            <a:xfrm>
              <a:off x="0" y="817420"/>
              <a:ext cx="4654877" cy="0"/>
            </a:xfrm>
            <a:prstGeom prst="line">
              <a:avLst/>
            </a:prstGeom>
            <a:ln w="25400" cap="rnd">
              <a:solidFill>
                <a:srgbClr val="38B6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9038413" y="5431000"/>
            <a:ext cx="3491158" cy="2963799"/>
            <a:chOff x="0" y="0"/>
            <a:chExt cx="4654877" cy="3951732"/>
          </a:xfrm>
        </p:grpSpPr>
        <p:sp>
          <p:nvSpPr>
            <p:cNvPr id="21" name="TextBox 21"/>
            <p:cNvSpPr txBox="1"/>
            <p:nvPr/>
          </p:nvSpPr>
          <p:spPr>
            <a:xfrm>
              <a:off x="21023" y="-57150"/>
              <a:ext cx="4633854" cy="616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endParaRPr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1023" y="1152440"/>
              <a:ext cx="4633854" cy="2799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Clear Sans"/>
                </a:rPr>
                <a:t>Должен быть реализован интерфейс в консоли, основанный на вводе данных пользователем и выводе текстовой информации</a:t>
              </a:r>
            </a:p>
          </p:txBody>
        </p:sp>
        <p:sp>
          <p:nvSpPr>
            <p:cNvPr id="23" name="AutoShape 23"/>
            <p:cNvSpPr/>
            <p:nvPr/>
          </p:nvSpPr>
          <p:spPr>
            <a:xfrm>
              <a:off x="0" y="817420"/>
              <a:ext cx="4654877" cy="0"/>
            </a:xfrm>
            <a:prstGeom prst="line">
              <a:avLst/>
            </a:prstGeom>
            <a:ln w="25400" cap="rnd">
              <a:solidFill>
                <a:srgbClr val="38B6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768840" y="1342530"/>
            <a:ext cx="7937581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FFFFFF"/>
                </a:solidFill>
                <a:latin typeface="Fira Sans Ultra-Bold"/>
              </a:rPr>
              <a:t>Нефункциональные требования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89126">
            <a:off x="13838744" y="6189726"/>
            <a:ext cx="4928314" cy="5292150"/>
          </a:xfrm>
          <a:custGeom>
            <a:avLst/>
            <a:gdLst/>
            <a:ahLst/>
            <a:cxnLst/>
            <a:rect l="l" t="t" r="r" b="b"/>
            <a:pathLst>
              <a:path w="4928314" h="5292150">
                <a:moveTo>
                  <a:pt x="0" y="0"/>
                </a:moveTo>
                <a:lnTo>
                  <a:pt x="4928314" y="0"/>
                </a:lnTo>
                <a:lnTo>
                  <a:pt x="4928314" y="5292149"/>
                </a:lnTo>
                <a:lnTo>
                  <a:pt x="0" y="5292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03919" y="2520193"/>
            <a:ext cx="10624757" cy="5246614"/>
            <a:chOff x="0" y="0"/>
            <a:chExt cx="41358138" cy="204230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358139" cy="20423074"/>
            </a:xfrm>
            <a:custGeom>
              <a:avLst/>
              <a:gdLst/>
              <a:ahLst/>
              <a:cxnLst/>
              <a:rect l="l" t="t" r="r" b="b"/>
              <a:pathLst>
                <a:path w="41358139" h="20423074">
                  <a:moveTo>
                    <a:pt x="41233678" y="59690"/>
                  </a:moveTo>
                  <a:cubicBezTo>
                    <a:pt x="41269239" y="59690"/>
                    <a:pt x="41298447" y="88900"/>
                    <a:pt x="41298447" y="124460"/>
                  </a:cubicBezTo>
                  <a:lnTo>
                    <a:pt x="41298447" y="20298614"/>
                  </a:lnTo>
                  <a:cubicBezTo>
                    <a:pt x="41298447" y="20334174"/>
                    <a:pt x="41269239" y="20363385"/>
                    <a:pt x="41233678" y="20363385"/>
                  </a:cubicBezTo>
                  <a:lnTo>
                    <a:pt x="124460" y="20363385"/>
                  </a:lnTo>
                  <a:cubicBezTo>
                    <a:pt x="88900" y="20363385"/>
                    <a:pt x="59690" y="20334174"/>
                    <a:pt x="59690" y="202986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233678" y="59690"/>
                  </a:lnTo>
                  <a:moveTo>
                    <a:pt x="4123367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298614"/>
                  </a:lnTo>
                  <a:cubicBezTo>
                    <a:pt x="0" y="20367194"/>
                    <a:pt x="55880" y="20423074"/>
                    <a:pt x="124460" y="20423074"/>
                  </a:cubicBezTo>
                  <a:lnTo>
                    <a:pt x="41233678" y="20423074"/>
                  </a:lnTo>
                  <a:cubicBezTo>
                    <a:pt x="41302257" y="20423074"/>
                    <a:pt x="41358139" y="20367194"/>
                    <a:pt x="41358139" y="20298614"/>
                  </a:cubicBezTo>
                  <a:lnTo>
                    <a:pt x="41358139" y="124460"/>
                  </a:lnTo>
                  <a:cubicBezTo>
                    <a:pt x="41358139" y="55880"/>
                    <a:pt x="41302257" y="0"/>
                    <a:pt x="41233678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1107189" y="1597022"/>
            <a:ext cx="3549227" cy="3644906"/>
          </a:xfrm>
          <a:custGeom>
            <a:avLst/>
            <a:gdLst/>
            <a:ahLst/>
            <a:cxnLst/>
            <a:rect l="l" t="t" r="r" b="b"/>
            <a:pathLst>
              <a:path w="3549227" h="3644906">
                <a:moveTo>
                  <a:pt x="0" y="0"/>
                </a:moveTo>
                <a:lnTo>
                  <a:pt x="3549228" y="0"/>
                </a:lnTo>
                <a:lnTo>
                  <a:pt x="3549228" y="3644906"/>
                </a:lnTo>
                <a:lnTo>
                  <a:pt x="0" y="3644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993454">
            <a:off x="15479967" y="-294242"/>
            <a:ext cx="1540669" cy="1735965"/>
          </a:xfrm>
          <a:custGeom>
            <a:avLst/>
            <a:gdLst/>
            <a:ahLst/>
            <a:cxnLst/>
            <a:rect l="l" t="t" r="r" b="b"/>
            <a:pathLst>
              <a:path w="1540669" h="1735965">
                <a:moveTo>
                  <a:pt x="0" y="0"/>
                </a:moveTo>
                <a:lnTo>
                  <a:pt x="1540669" y="0"/>
                </a:lnTo>
                <a:lnTo>
                  <a:pt x="1540669" y="1735965"/>
                </a:lnTo>
                <a:lnTo>
                  <a:pt x="0" y="17359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595904" y="3517903"/>
            <a:ext cx="8036328" cy="344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19"/>
              </a:lnSpc>
            </a:pPr>
            <a:r>
              <a:rPr lang="en-US" sz="11349">
                <a:solidFill>
                  <a:srgbClr val="38B6FF"/>
                </a:solidFill>
                <a:latin typeface="Fira Sans Ultra-Bold"/>
              </a:rPr>
              <a:t>Сравним аналоги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10547" y="1872723"/>
            <a:ext cx="6629597" cy="6541553"/>
            <a:chOff x="0" y="0"/>
            <a:chExt cx="25806498" cy="25463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06498" cy="25463779"/>
            </a:xfrm>
            <a:custGeom>
              <a:avLst/>
              <a:gdLst/>
              <a:ahLst/>
              <a:cxnLst/>
              <a:rect l="l" t="t" r="r" b="b"/>
              <a:pathLst>
                <a:path w="25806498" h="25463779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922371" y="2192901"/>
            <a:ext cx="5901198" cy="590119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34579" r="-34579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2465065">
            <a:off x="16247530" y="7302882"/>
            <a:ext cx="1056828" cy="1833975"/>
          </a:xfrm>
          <a:custGeom>
            <a:avLst/>
            <a:gdLst/>
            <a:ahLst/>
            <a:cxnLst/>
            <a:rect l="l" t="t" r="r" b="b"/>
            <a:pathLst>
              <a:path w="1056828" h="1833975">
                <a:moveTo>
                  <a:pt x="0" y="0"/>
                </a:moveTo>
                <a:lnTo>
                  <a:pt x="1056829" y="0"/>
                </a:lnTo>
                <a:lnTo>
                  <a:pt x="1056829" y="1833975"/>
                </a:lnTo>
                <a:lnTo>
                  <a:pt x="0" y="1833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397849">
            <a:off x="10019893" y="1576371"/>
            <a:ext cx="1709706" cy="1568656"/>
          </a:xfrm>
          <a:custGeom>
            <a:avLst/>
            <a:gdLst/>
            <a:ahLst/>
            <a:cxnLst/>
            <a:rect l="l" t="t" r="r" b="b"/>
            <a:pathLst>
              <a:path w="1709706" h="156865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480072" y="2760180"/>
            <a:ext cx="7138441" cy="3556057"/>
            <a:chOff x="0" y="0"/>
            <a:chExt cx="9517921" cy="4741410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9517921" cy="1206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Bold"/>
                </a:rPr>
                <a:t>Google Forms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725073"/>
              <a:ext cx="9517921" cy="2016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ВСЕМИ ИЗВЕСТНАЯ ПЛАТФОРМА, КОТОРАЯ ПОДДЕРЖИВАЕТСЯ МИРОВОЙ КОРПОРАЦИЕЙ GOOGLE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1217</Words>
  <Application>Microsoft Office PowerPoint</Application>
  <PresentationFormat>Произвольный</PresentationFormat>
  <Paragraphs>189</Paragraphs>
  <Slides>46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6" baseType="lpstr">
      <vt:lpstr>Fira Sans Bold Italics</vt:lpstr>
      <vt:lpstr>Clear Sans Italics</vt:lpstr>
      <vt:lpstr>Calibri</vt:lpstr>
      <vt:lpstr>Fira Sans Ultra-Bold</vt:lpstr>
      <vt:lpstr>Open Sans</vt:lpstr>
      <vt:lpstr>Clear Sans Medium</vt:lpstr>
      <vt:lpstr>Fira Sans Bold</vt:lpstr>
      <vt:lpstr>Clear Sans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Конструктор экзаменационных билетов</dc:title>
  <cp:lastModifiedBy>Alex Usov</cp:lastModifiedBy>
  <cp:revision>2</cp:revision>
  <dcterms:created xsi:type="dcterms:W3CDTF">2006-08-16T00:00:00Z</dcterms:created>
  <dcterms:modified xsi:type="dcterms:W3CDTF">2024-05-28T19:51:16Z</dcterms:modified>
  <dc:identifier>DAGF3zwfWWg</dc:identifier>
</cp:coreProperties>
</file>